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6014B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E336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6014B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E336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6014B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A6014B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54558" y="262890"/>
            <a:ext cx="8239125" cy="6334125"/>
          </a:xfrm>
          <a:custGeom>
            <a:avLst/>
            <a:gdLst/>
            <a:ahLst/>
            <a:cxnLst/>
            <a:rect l="l" t="t" r="r" b="b"/>
            <a:pathLst>
              <a:path w="8239125" h="6334125">
                <a:moveTo>
                  <a:pt x="8238744" y="0"/>
                </a:moveTo>
                <a:lnTo>
                  <a:pt x="0" y="0"/>
                </a:lnTo>
                <a:lnTo>
                  <a:pt x="0" y="6333744"/>
                </a:lnTo>
                <a:lnTo>
                  <a:pt x="8238744" y="6333744"/>
                </a:lnTo>
                <a:lnTo>
                  <a:pt x="8238744" y="0"/>
                </a:lnTo>
                <a:close/>
              </a:path>
            </a:pathLst>
          </a:custGeom>
          <a:solidFill>
            <a:srgbClr val="FFFFFF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54558" y="262890"/>
            <a:ext cx="8239125" cy="6334125"/>
          </a:xfrm>
          <a:custGeom>
            <a:avLst/>
            <a:gdLst/>
            <a:ahLst/>
            <a:cxnLst/>
            <a:rect l="l" t="t" r="r" b="b"/>
            <a:pathLst>
              <a:path w="8239125" h="6334125">
                <a:moveTo>
                  <a:pt x="0" y="6333744"/>
                </a:moveTo>
                <a:lnTo>
                  <a:pt x="8238744" y="6333744"/>
                </a:lnTo>
                <a:lnTo>
                  <a:pt x="8238744" y="0"/>
                </a:lnTo>
                <a:lnTo>
                  <a:pt x="0" y="0"/>
                </a:lnTo>
                <a:lnTo>
                  <a:pt x="0" y="6333744"/>
                </a:lnTo>
                <a:close/>
              </a:path>
            </a:pathLst>
          </a:custGeom>
          <a:ln w="25908">
            <a:solidFill>
              <a:srgbClr val="85D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307580" y="213359"/>
            <a:ext cx="1656587" cy="157886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535" y="1048511"/>
            <a:ext cx="848868" cy="4762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34464" y="296621"/>
            <a:ext cx="6275070" cy="758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A6014B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2375" y="1565909"/>
            <a:ext cx="7548245" cy="2586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E3367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0076" y="6660353"/>
            <a:ext cx="909319" cy="109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3166" y="524001"/>
            <a:ext cx="664654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ru-RU" sz="2000" b="1" dirty="0" smtClean="0">
                <a:solidFill>
                  <a:srgbClr val="0E3367"/>
                </a:solidFill>
                <a:latin typeface="Times New Roman"/>
                <a:cs typeface="Times New Roman"/>
              </a:rPr>
              <a:t>Частное</a:t>
            </a:r>
            <a:r>
              <a:rPr sz="2000" b="1" spc="-80" dirty="0" smtClean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дошкольное</a:t>
            </a:r>
            <a:r>
              <a:rPr sz="20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образовательное учреждение</a:t>
            </a:r>
            <a:endParaRPr sz="20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dirty="0" smtClean="0">
                <a:solidFill>
                  <a:srgbClr val="0E3367"/>
                </a:solidFill>
                <a:latin typeface="Times New Roman"/>
                <a:cs typeface="Times New Roman"/>
              </a:rPr>
              <a:t>«</a:t>
            </a:r>
            <a:r>
              <a:rPr lang="ru-RU" sz="2000" b="1" dirty="0" smtClean="0">
                <a:solidFill>
                  <a:srgbClr val="0E3367"/>
                </a:solidFill>
                <a:latin typeface="Times New Roman"/>
                <a:cs typeface="Times New Roman"/>
              </a:rPr>
              <a:t>Центр развития ребенка - </a:t>
            </a:r>
            <a:r>
              <a:rPr sz="2000" b="1" dirty="0" err="1" smtClean="0">
                <a:solidFill>
                  <a:srgbClr val="0E3367"/>
                </a:solidFill>
                <a:latin typeface="Times New Roman"/>
                <a:cs typeface="Times New Roman"/>
              </a:rPr>
              <a:t>Детский</a:t>
            </a:r>
            <a:r>
              <a:rPr sz="2000" b="1" spc="-10" dirty="0" smtClean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 err="1" smtClean="0">
                <a:solidFill>
                  <a:srgbClr val="0E3367"/>
                </a:solidFill>
                <a:latin typeface="Times New Roman"/>
                <a:cs typeface="Times New Roman"/>
              </a:rPr>
              <a:t>са</a:t>
            </a:r>
            <a:r>
              <a:rPr lang="ru-RU" sz="2000" b="1" dirty="0" smtClean="0">
                <a:solidFill>
                  <a:srgbClr val="0E3367"/>
                </a:solidFill>
                <a:latin typeface="Times New Roman"/>
                <a:cs typeface="Times New Roman"/>
              </a:rPr>
              <a:t>д</a:t>
            </a:r>
            <a:r>
              <a:rPr sz="2000" b="1" spc="10" dirty="0" smtClean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0E3367"/>
                </a:solidFill>
                <a:latin typeface="Times New Roman"/>
                <a:cs typeface="Times New Roman"/>
              </a:rPr>
              <a:t>«Светлячок</a:t>
            </a:r>
            <a:r>
              <a:rPr sz="2000" b="1" dirty="0" smtClean="0">
                <a:solidFill>
                  <a:srgbClr val="0E3367"/>
                </a:solidFill>
                <a:latin typeface="Times New Roman"/>
                <a:cs typeface="Times New Roman"/>
              </a:rPr>
              <a:t>»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13102" y="2139822"/>
            <a:ext cx="618680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b="1" spc="-40" dirty="0">
                <a:solidFill>
                  <a:srgbClr val="A6014B"/>
                </a:solidFill>
                <a:latin typeface="Times New Roman"/>
                <a:cs typeface="Times New Roman"/>
              </a:rPr>
              <a:t>Консультация</a:t>
            </a:r>
            <a:r>
              <a:rPr sz="3600" b="1" spc="-114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A6014B"/>
                </a:solidFill>
                <a:latin typeface="Times New Roman"/>
                <a:cs typeface="Times New Roman"/>
              </a:rPr>
              <a:t>для</a:t>
            </a:r>
            <a:r>
              <a:rPr sz="3600" b="1" spc="-9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родителей: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6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«Федеральная</a:t>
            </a:r>
            <a:endParaRPr sz="3600">
              <a:latin typeface="Times New Roman"/>
              <a:cs typeface="Times New Roman"/>
            </a:endParaRPr>
          </a:p>
          <a:p>
            <a:pPr marL="158750" marR="151765" algn="ctr">
              <a:lnSpc>
                <a:spcPct val="100000"/>
              </a:lnSpc>
            </a:pPr>
            <a:r>
              <a:rPr sz="36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образовательная</a:t>
            </a:r>
            <a:r>
              <a:rPr sz="3600" b="1" spc="-1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программа </a:t>
            </a:r>
            <a:r>
              <a:rPr sz="36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</a:t>
            </a:r>
            <a:r>
              <a:rPr sz="3600" b="1" spc="-1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образования»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5308" y="556005"/>
            <a:ext cx="616966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50135" marR="5080" indent="-2338070">
              <a:lnSpc>
                <a:spcPct val="100000"/>
              </a:lnSpc>
              <a:spcBef>
                <a:spcPts val="95"/>
              </a:spcBef>
            </a:pPr>
            <a:r>
              <a:rPr sz="2800" spc="-20" dirty="0"/>
              <a:t>Планируемые</a:t>
            </a:r>
            <a:r>
              <a:rPr sz="2800" spc="-100" dirty="0"/>
              <a:t> </a:t>
            </a:r>
            <a:r>
              <a:rPr sz="2800" spc="-30" dirty="0"/>
              <a:t>результаты</a:t>
            </a:r>
            <a:r>
              <a:rPr sz="2800" spc="-114" dirty="0"/>
              <a:t> </a:t>
            </a:r>
            <a:r>
              <a:rPr sz="2800" spc="-10" dirty="0"/>
              <a:t>реализации </a:t>
            </a:r>
            <a:r>
              <a:rPr sz="2800" dirty="0"/>
              <a:t>ФОП</a:t>
            </a:r>
            <a:r>
              <a:rPr sz="2800" spc="-30" dirty="0"/>
              <a:t> </a:t>
            </a:r>
            <a:r>
              <a:rPr sz="2800" spc="-25" dirty="0"/>
              <a:t>ДО</a:t>
            </a:r>
            <a:endParaRPr sz="280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8452" y="1423162"/>
            <a:ext cx="7261859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Результаты</a:t>
            </a:r>
            <a:r>
              <a:rPr sz="2000" b="1" spc="38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освоения</a:t>
            </a:r>
            <a:r>
              <a:rPr sz="2000" b="1" spc="38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Программы</a:t>
            </a:r>
            <a:r>
              <a:rPr sz="2000" b="1" spc="37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представлены</a:t>
            </a:r>
            <a:r>
              <a:rPr sz="2000" b="1" spc="38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38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виде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целевых</a:t>
            </a:r>
            <a:r>
              <a:rPr sz="2000" b="1" spc="4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ориентиров</a:t>
            </a:r>
            <a:r>
              <a:rPr sz="2000" b="1" spc="4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  и  представляют  собой 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возрастные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характеристики</a:t>
            </a:r>
            <a:r>
              <a:rPr sz="2000" b="1" spc="275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возможных</a:t>
            </a:r>
            <a:r>
              <a:rPr sz="2000" b="1" spc="280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достижений</a:t>
            </a:r>
            <a:r>
              <a:rPr sz="2000" b="1" spc="275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ребенка</a:t>
            </a:r>
            <a:r>
              <a:rPr sz="2000" b="1" spc="280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к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завершению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образования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(ФОП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п.15).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Целевые</a:t>
            </a:r>
            <a:r>
              <a:rPr sz="2000" b="1" spc="2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ориентиры</a:t>
            </a:r>
            <a:r>
              <a:rPr sz="2000" b="1" spc="2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не</a:t>
            </a:r>
            <a:r>
              <a:rPr sz="2000" b="1" spc="2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подлежат</a:t>
            </a:r>
            <a:r>
              <a:rPr sz="2000" b="1" spc="2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оценке,</a:t>
            </a:r>
            <a:r>
              <a:rPr sz="2000" b="1" spc="2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2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том</a:t>
            </a:r>
            <a:r>
              <a:rPr sz="2000" b="1" spc="2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числе</a:t>
            </a:r>
            <a:r>
              <a:rPr sz="2000" b="1" spc="2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2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виде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педагогической</a:t>
            </a:r>
            <a:r>
              <a:rPr sz="2000" b="1" spc="1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диагностики</a:t>
            </a:r>
            <a:r>
              <a:rPr sz="2000" b="1" spc="1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(мониторинга),</a:t>
            </a:r>
            <a:r>
              <a:rPr sz="2000" b="1" spc="1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не</a:t>
            </a:r>
            <a:r>
              <a:rPr sz="2000" b="1" spc="1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являются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основанием</a:t>
            </a:r>
            <a:r>
              <a:rPr sz="2000" b="1" spc="14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для</a:t>
            </a:r>
            <a:r>
              <a:rPr sz="2000" b="1" spc="15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их</a:t>
            </a:r>
            <a:r>
              <a:rPr sz="2000" b="1" spc="15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формального</a:t>
            </a:r>
            <a:r>
              <a:rPr sz="2000" b="1" spc="14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сравнения</a:t>
            </a:r>
            <a:r>
              <a:rPr sz="2000" b="1" spc="15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2000" b="1" spc="14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реальными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достижениями</a:t>
            </a:r>
            <a:r>
              <a:rPr sz="20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детей.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8452" y="4166996"/>
            <a:ext cx="28060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98270" algn="l"/>
              </a:tabLst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Освоение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Программы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14520" y="4166996"/>
            <a:ext cx="41846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554355" algn="l"/>
                <a:tab pos="2685415" algn="l"/>
              </a:tabLst>
            </a:pP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не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сопровождается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проведением</a:t>
            </a:r>
            <a:endParaRPr sz="20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аттестации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8452" y="4471796"/>
            <a:ext cx="556577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77110" algn="l"/>
                <a:tab pos="3972560" algn="l"/>
                <a:tab pos="4518025" algn="l"/>
              </a:tabLst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промежуточных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аттестаций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итоговой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воспитанников.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3458" rIns="0" bIns="0" rtlCol="0">
            <a:spAutoFit/>
          </a:bodyPr>
          <a:lstStyle/>
          <a:p>
            <a:pPr marL="152019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Содержание</a:t>
            </a:r>
            <a:r>
              <a:rPr sz="2800" spc="-80" dirty="0"/>
              <a:t> </a:t>
            </a:r>
            <a:r>
              <a:rPr sz="2800" dirty="0"/>
              <a:t>ФОП</a:t>
            </a:r>
            <a:r>
              <a:rPr sz="2800" spc="-90" dirty="0"/>
              <a:t> </a:t>
            </a:r>
            <a:r>
              <a:rPr sz="2800" spc="-25" dirty="0"/>
              <a:t>ДО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90600" y="1295400"/>
            <a:ext cx="784860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>
              <a:lnSpc>
                <a:spcPct val="100000"/>
              </a:lnSpc>
              <a:spcBef>
                <a:spcPts val="100"/>
              </a:spcBef>
              <a:tabLst>
                <a:tab pos="3733165" algn="l"/>
                <a:tab pos="7359015" algn="l"/>
              </a:tabLst>
            </a:pPr>
            <a:r>
              <a:rPr lang="ru-RU" dirty="0" smtClean="0"/>
              <a:t>  </a:t>
            </a:r>
            <a:r>
              <a:rPr dirty="0" err="1" smtClean="0"/>
              <a:t>Программа</a:t>
            </a:r>
            <a:r>
              <a:rPr lang="ru-RU" dirty="0" smtClean="0"/>
              <a:t> </a:t>
            </a:r>
            <a:r>
              <a:rPr dirty="0" err="1" smtClean="0"/>
              <a:t>обеспечивает</a:t>
            </a:r>
            <a:r>
              <a:rPr lang="ru-RU" dirty="0" smtClean="0"/>
              <a:t> </a:t>
            </a:r>
            <a:r>
              <a:rPr dirty="0" err="1" smtClean="0"/>
              <a:t>развитие</a:t>
            </a:r>
            <a:r>
              <a:rPr lang="ru-RU" dirty="0" smtClean="0"/>
              <a:t> д</a:t>
            </a:r>
            <a:r>
              <a:rPr spc="-10" dirty="0" err="1" smtClean="0"/>
              <a:t>етей</a:t>
            </a:r>
            <a:r>
              <a:rPr spc="-10" dirty="0" smtClean="0"/>
              <a:t> </a:t>
            </a:r>
            <a:r>
              <a:rPr dirty="0"/>
              <a:t>дошкольного</a:t>
            </a:r>
            <a:r>
              <a:rPr spc="80" dirty="0"/>
              <a:t> </a:t>
            </a:r>
            <a:r>
              <a:rPr dirty="0"/>
              <a:t>возраста</a:t>
            </a:r>
            <a:r>
              <a:rPr spc="100" dirty="0"/>
              <a:t> </a:t>
            </a:r>
            <a:r>
              <a:rPr dirty="0"/>
              <a:t>в</a:t>
            </a:r>
            <a:r>
              <a:rPr spc="90" dirty="0"/>
              <a:t> </a:t>
            </a:r>
            <a:r>
              <a:rPr dirty="0"/>
              <a:t>различных</a:t>
            </a:r>
            <a:r>
              <a:rPr spc="100" dirty="0"/>
              <a:t> </a:t>
            </a:r>
            <a:r>
              <a:rPr dirty="0"/>
              <a:t>видах</a:t>
            </a:r>
            <a:r>
              <a:rPr spc="105" dirty="0"/>
              <a:t> </a:t>
            </a:r>
            <a:r>
              <a:rPr dirty="0"/>
              <a:t>общения</a:t>
            </a:r>
            <a:r>
              <a:rPr spc="100" dirty="0"/>
              <a:t> </a:t>
            </a:r>
            <a:r>
              <a:rPr spc="-50" dirty="0"/>
              <a:t>и </a:t>
            </a:r>
            <a:r>
              <a:rPr dirty="0" err="1" smtClean="0"/>
              <a:t>деятельности</a:t>
            </a:r>
            <a:r>
              <a:rPr lang="ru-RU" dirty="0" smtClean="0"/>
              <a:t>  </a:t>
            </a:r>
            <a:r>
              <a:rPr dirty="0" smtClean="0"/>
              <a:t>с</a:t>
            </a:r>
            <a:r>
              <a:rPr lang="ru-RU" dirty="0" smtClean="0"/>
              <a:t> </a:t>
            </a:r>
            <a:r>
              <a:rPr dirty="0" err="1" smtClean="0"/>
              <a:t>учетом</a:t>
            </a:r>
            <a:r>
              <a:rPr lang="ru-RU" dirty="0" smtClean="0"/>
              <a:t> </a:t>
            </a:r>
            <a:r>
              <a:rPr dirty="0" err="1" smtClean="0"/>
              <a:t>их</a:t>
            </a:r>
            <a:r>
              <a:rPr lang="ru-RU" dirty="0" smtClean="0"/>
              <a:t> </a:t>
            </a:r>
            <a:r>
              <a:rPr spc="-10" dirty="0" err="1" smtClean="0"/>
              <a:t>возрастных</a:t>
            </a:r>
            <a:r>
              <a:rPr spc="-10" dirty="0"/>
              <a:t>, </a:t>
            </a:r>
            <a:r>
              <a:rPr spc="-10" dirty="0" err="1" smtClean="0"/>
              <a:t>индивидуальных</a:t>
            </a:r>
            <a:r>
              <a:rPr spc="-10" dirty="0" smtClean="0"/>
              <a:t>,</a:t>
            </a:r>
            <a:r>
              <a:rPr lang="ru-RU" spc="-10" dirty="0" smtClean="0"/>
              <a:t> </a:t>
            </a:r>
            <a:r>
              <a:rPr spc="-10" dirty="0" err="1" smtClean="0"/>
              <a:t>психологических</a:t>
            </a:r>
            <a:r>
              <a:rPr lang="ru-RU" spc="-10" dirty="0" smtClean="0"/>
              <a:t> </a:t>
            </a:r>
            <a:r>
              <a:rPr spc="-50" dirty="0" smtClean="0"/>
              <a:t>и</a:t>
            </a:r>
            <a:r>
              <a:rPr lang="ru-RU" spc="-50" dirty="0" smtClean="0"/>
              <a:t> </a:t>
            </a:r>
            <a:r>
              <a:rPr spc="-10" dirty="0" err="1" smtClean="0"/>
              <a:t>физиологических</a:t>
            </a:r>
            <a:r>
              <a:rPr spc="-15" dirty="0" smtClean="0"/>
              <a:t> </a:t>
            </a:r>
            <a:r>
              <a:rPr spc="-10" dirty="0"/>
              <a:t>особенностей.</a:t>
            </a:r>
          </a:p>
          <a:p>
            <a:pPr marL="12700" marR="6350" indent="76200" algn="l">
              <a:lnSpc>
                <a:spcPct val="100000"/>
              </a:lnSpc>
            </a:pPr>
            <a:r>
              <a:rPr dirty="0"/>
              <a:t>Охватывает</a:t>
            </a:r>
            <a:r>
              <a:rPr spc="-45" dirty="0"/>
              <a:t> </a:t>
            </a:r>
            <a:r>
              <a:rPr spc="-10" dirty="0"/>
              <a:t>образование</a:t>
            </a:r>
            <a:r>
              <a:rPr spc="-40" dirty="0"/>
              <a:t> </a:t>
            </a:r>
            <a:r>
              <a:rPr dirty="0"/>
              <a:t>детей</a:t>
            </a:r>
            <a:r>
              <a:rPr spc="-35" dirty="0"/>
              <a:t> </a:t>
            </a:r>
            <a:r>
              <a:rPr dirty="0"/>
              <a:t>по</a:t>
            </a:r>
            <a:r>
              <a:rPr spc="-35" dirty="0"/>
              <a:t> </a:t>
            </a:r>
            <a:r>
              <a:rPr dirty="0"/>
              <a:t>5</a:t>
            </a:r>
            <a:r>
              <a:rPr spc="-35" dirty="0"/>
              <a:t> </a:t>
            </a:r>
            <a:r>
              <a:rPr spc="-10" dirty="0"/>
              <a:t>образовательным областям.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7535" y="213359"/>
            <a:ext cx="8867140" cy="5598160"/>
            <a:chOff x="97535" y="213359"/>
            <a:chExt cx="8867140" cy="55981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0872" y="1575815"/>
              <a:ext cx="2555748" cy="1937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3460" y="1549907"/>
              <a:ext cx="1818131" cy="92354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116" y="1603248"/>
              <a:ext cx="2461006" cy="184213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28116" y="1603248"/>
              <a:ext cx="2461260" cy="1842135"/>
            </a:xfrm>
            <a:custGeom>
              <a:avLst/>
              <a:gdLst/>
              <a:ahLst/>
              <a:cxnLst/>
              <a:rect l="l" t="t" r="r" b="b"/>
              <a:pathLst>
                <a:path w="2461260" h="1842135">
                  <a:moveTo>
                    <a:pt x="0" y="0"/>
                  </a:moveTo>
                  <a:lnTo>
                    <a:pt x="1125473" y="0"/>
                  </a:lnTo>
                  <a:lnTo>
                    <a:pt x="1607820" y="0"/>
                  </a:lnTo>
                  <a:lnTo>
                    <a:pt x="1929384" y="0"/>
                  </a:lnTo>
                  <a:lnTo>
                    <a:pt x="1929384" y="546735"/>
                  </a:lnTo>
                  <a:lnTo>
                    <a:pt x="1929384" y="781050"/>
                  </a:lnTo>
                  <a:lnTo>
                    <a:pt x="1929384" y="937260"/>
                  </a:lnTo>
                  <a:lnTo>
                    <a:pt x="1607820" y="937260"/>
                  </a:lnTo>
                  <a:lnTo>
                    <a:pt x="2461006" y="1842135"/>
                  </a:lnTo>
                  <a:lnTo>
                    <a:pt x="1125473" y="937260"/>
                  </a:lnTo>
                  <a:lnTo>
                    <a:pt x="0" y="937260"/>
                  </a:lnTo>
                  <a:lnTo>
                    <a:pt x="0" y="781050"/>
                  </a:lnTo>
                  <a:lnTo>
                    <a:pt x="0" y="54673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95832" y="1628013"/>
            <a:ext cx="139319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8435" marR="5080" indent="-16637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800000"/>
                </a:solidFill>
              </a:rPr>
              <a:t>Физическое развитие</a:t>
            </a:r>
            <a:endParaRPr sz="2000"/>
          </a:p>
        </p:txBody>
      </p:sp>
      <p:grpSp>
        <p:nvGrpSpPr>
          <p:cNvPr id="8" name="object 8"/>
          <p:cNvGrpSpPr/>
          <p:nvPr/>
        </p:nvGrpSpPr>
        <p:grpSpPr>
          <a:xfrm>
            <a:off x="838200" y="3741420"/>
            <a:ext cx="2830195" cy="1826260"/>
            <a:chOff x="838200" y="3741420"/>
            <a:chExt cx="2830195" cy="182626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0871" y="3741420"/>
              <a:ext cx="2787395" cy="182575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8200" y="4454652"/>
              <a:ext cx="2310384" cy="92354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28115" y="3768471"/>
              <a:ext cx="2693162" cy="173164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928115" y="3768471"/>
              <a:ext cx="2693670" cy="1731645"/>
            </a:xfrm>
            <a:custGeom>
              <a:avLst/>
              <a:gdLst/>
              <a:ahLst/>
              <a:cxnLst/>
              <a:rect l="l" t="t" r="r" b="b"/>
              <a:pathLst>
                <a:path w="2693670" h="1731645">
                  <a:moveTo>
                    <a:pt x="0" y="739520"/>
                  </a:moveTo>
                  <a:lnTo>
                    <a:pt x="1209040" y="739520"/>
                  </a:lnTo>
                  <a:lnTo>
                    <a:pt x="2693162" y="0"/>
                  </a:lnTo>
                  <a:lnTo>
                    <a:pt x="1727200" y="739520"/>
                  </a:lnTo>
                  <a:lnTo>
                    <a:pt x="2072639" y="739520"/>
                  </a:lnTo>
                  <a:lnTo>
                    <a:pt x="2072639" y="904874"/>
                  </a:lnTo>
                  <a:lnTo>
                    <a:pt x="2072639" y="1152905"/>
                  </a:lnTo>
                  <a:lnTo>
                    <a:pt x="2072639" y="1731644"/>
                  </a:lnTo>
                  <a:lnTo>
                    <a:pt x="1727200" y="1731644"/>
                  </a:lnTo>
                  <a:lnTo>
                    <a:pt x="1209040" y="1731644"/>
                  </a:lnTo>
                  <a:lnTo>
                    <a:pt x="0" y="1731644"/>
                  </a:lnTo>
                  <a:lnTo>
                    <a:pt x="0" y="1152905"/>
                  </a:lnTo>
                  <a:lnTo>
                    <a:pt x="0" y="904874"/>
                  </a:lnTo>
                  <a:lnTo>
                    <a:pt x="0" y="739520"/>
                  </a:lnTo>
                  <a:close/>
                </a:path>
              </a:pathLst>
            </a:custGeom>
            <a:ln w="9144">
              <a:solidFill>
                <a:srgbClr val="7C5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020572" y="4533391"/>
            <a:ext cx="188722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5450" marR="5080" indent="-413384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Познавательное развитие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166103" y="1662683"/>
            <a:ext cx="2597150" cy="1816735"/>
            <a:chOff x="6166103" y="1662683"/>
            <a:chExt cx="2597150" cy="1816735"/>
          </a:xfrm>
        </p:grpSpPr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66103" y="1688591"/>
              <a:ext cx="2596896" cy="179070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07479" y="1662683"/>
              <a:ext cx="2217420" cy="122834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213982" y="1716023"/>
              <a:ext cx="2501772" cy="169545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213982" y="1716023"/>
              <a:ext cx="2501900" cy="1695450"/>
            </a:xfrm>
            <a:custGeom>
              <a:avLst/>
              <a:gdLst/>
              <a:ahLst/>
              <a:cxnLst/>
              <a:rect l="l" t="t" r="r" b="b"/>
              <a:pathLst>
                <a:path w="2501900" h="1695450">
                  <a:moveTo>
                    <a:pt x="302640" y="0"/>
                  </a:moveTo>
                  <a:lnTo>
                    <a:pt x="669163" y="0"/>
                  </a:lnTo>
                  <a:lnTo>
                    <a:pt x="1218945" y="0"/>
                  </a:lnTo>
                  <a:lnTo>
                    <a:pt x="2501772" y="0"/>
                  </a:lnTo>
                  <a:lnTo>
                    <a:pt x="2501772" y="579627"/>
                  </a:lnTo>
                  <a:lnTo>
                    <a:pt x="2501772" y="828039"/>
                  </a:lnTo>
                  <a:lnTo>
                    <a:pt x="2501772" y="993648"/>
                  </a:lnTo>
                  <a:lnTo>
                    <a:pt x="1218945" y="993648"/>
                  </a:lnTo>
                  <a:lnTo>
                    <a:pt x="0" y="1695450"/>
                  </a:lnTo>
                  <a:lnTo>
                    <a:pt x="669163" y="993648"/>
                  </a:lnTo>
                  <a:lnTo>
                    <a:pt x="302640" y="993648"/>
                  </a:lnTo>
                  <a:lnTo>
                    <a:pt x="302640" y="828039"/>
                  </a:lnTo>
                  <a:lnTo>
                    <a:pt x="302640" y="579627"/>
                  </a:lnTo>
                  <a:lnTo>
                    <a:pt x="302640" y="0"/>
                  </a:lnTo>
                  <a:close/>
                </a:path>
              </a:pathLst>
            </a:custGeom>
            <a:ln w="9144">
              <a:solidFill>
                <a:srgbClr val="97B8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690486" y="1740154"/>
            <a:ext cx="185293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2000" b="1" spc="-25" dirty="0">
                <a:solidFill>
                  <a:srgbClr val="800000"/>
                </a:solidFill>
                <a:latin typeface="Times New Roman"/>
                <a:cs typeface="Times New Roman"/>
              </a:rPr>
              <a:t>Художественно- </a:t>
            </a: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эстетическое развитие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829300" y="4072128"/>
            <a:ext cx="2886710" cy="1800225"/>
            <a:chOff x="5829300" y="4072128"/>
            <a:chExt cx="2886710" cy="1800225"/>
          </a:xfrm>
        </p:grpSpPr>
        <p:pic>
          <p:nvPicPr>
            <p:cNvPr id="21" name="object 2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829300" y="4072128"/>
              <a:ext cx="2862072" cy="179984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175247" y="4599432"/>
              <a:ext cx="2540507" cy="122834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876163" y="4099052"/>
              <a:ext cx="2767965" cy="1705864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5876163" y="4099052"/>
              <a:ext cx="2767965" cy="1706245"/>
            </a:xfrm>
            <a:custGeom>
              <a:avLst/>
              <a:gdLst/>
              <a:ahLst/>
              <a:cxnLst/>
              <a:rect l="l" t="t" r="r" b="b"/>
              <a:pathLst>
                <a:path w="2767965" h="1706245">
                  <a:moveTo>
                    <a:pt x="312800" y="553720"/>
                  </a:moveTo>
                  <a:lnTo>
                    <a:pt x="721994" y="553720"/>
                  </a:lnTo>
                  <a:lnTo>
                    <a:pt x="0" y="0"/>
                  </a:lnTo>
                  <a:lnTo>
                    <a:pt x="1335786" y="553720"/>
                  </a:lnTo>
                  <a:lnTo>
                    <a:pt x="2767965" y="553720"/>
                  </a:lnTo>
                  <a:lnTo>
                    <a:pt x="2767965" y="745744"/>
                  </a:lnTo>
                  <a:lnTo>
                    <a:pt x="2767965" y="1033780"/>
                  </a:lnTo>
                  <a:lnTo>
                    <a:pt x="2767965" y="1705864"/>
                  </a:lnTo>
                  <a:lnTo>
                    <a:pt x="1335786" y="1705864"/>
                  </a:lnTo>
                  <a:lnTo>
                    <a:pt x="721994" y="1705864"/>
                  </a:lnTo>
                  <a:lnTo>
                    <a:pt x="312800" y="1705864"/>
                  </a:lnTo>
                  <a:lnTo>
                    <a:pt x="312800" y="1033780"/>
                  </a:lnTo>
                  <a:lnTo>
                    <a:pt x="312800" y="745744"/>
                  </a:lnTo>
                  <a:lnTo>
                    <a:pt x="312800" y="553720"/>
                  </a:lnTo>
                  <a:close/>
                </a:path>
              </a:pathLst>
            </a:custGeom>
            <a:ln w="9143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6358890" y="4677917"/>
            <a:ext cx="211582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Социально- </a:t>
            </a:r>
            <a:r>
              <a:rPr sz="2000" b="1" spc="-20" dirty="0">
                <a:solidFill>
                  <a:srgbClr val="800000"/>
                </a:solidFill>
                <a:latin typeface="Times New Roman"/>
                <a:cs typeface="Times New Roman"/>
              </a:rPr>
              <a:t>коммуникативное </a:t>
            </a: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развитие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032760" y="3857244"/>
            <a:ext cx="2310765" cy="2664460"/>
            <a:chOff x="3032760" y="3857244"/>
            <a:chExt cx="2310765" cy="2664460"/>
          </a:xfrm>
        </p:grpSpPr>
        <p:pic>
          <p:nvPicPr>
            <p:cNvPr id="27" name="object 2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032760" y="3857244"/>
              <a:ext cx="2310384" cy="256794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474720" y="5597651"/>
              <a:ext cx="1427988" cy="923544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080004" y="3883914"/>
              <a:ext cx="2215896" cy="2474214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3080004" y="3883914"/>
              <a:ext cx="2216150" cy="2474595"/>
            </a:xfrm>
            <a:custGeom>
              <a:avLst/>
              <a:gdLst/>
              <a:ahLst/>
              <a:cxnLst/>
              <a:rect l="l" t="t" r="r" b="b"/>
              <a:pathLst>
                <a:path w="2216150" h="2474595">
                  <a:moveTo>
                    <a:pt x="0" y="1878584"/>
                  </a:moveTo>
                  <a:lnTo>
                    <a:pt x="9362" y="1832217"/>
                  </a:lnTo>
                  <a:lnTo>
                    <a:pt x="34893" y="1794351"/>
                  </a:lnTo>
                  <a:lnTo>
                    <a:pt x="72759" y="1768820"/>
                  </a:lnTo>
                  <a:lnTo>
                    <a:pt x="119125" y="1759458"/>
                  </a:lnTo>
                  <a:lnTo>
                    <a:pt x="369316" y="1759458"/>
                  </a:lnTo>
                  <a:lnTo>
                    <a:pt x="1076451" y="0"/>
                  </a:lnTo>
                  <a:lnTo>
                    <a:pt x="923290" y="1759458"/>
                  </a:lnTo>
                  <a:lnTo>
                    <a:pt x="2096770" y="1759458"/>
                  </a:lnTo>
                  <a:lnTo>
                    <a:pt x="2143136" y="1768820"/>
                  </a:lnTo>
                  <a:lnTo>
                    <a:pt x="2181002" y="1794351"/>
                  </a:lnTo>
                  <a:lnTo>
                    <a:pt x="2206533" y="1832217"/>
                  </a:lnTo>
                  <a:lnTo>
                    <a:pt x="2215896" y="1878584"/>
                  </a:lnTo>
                  <a:lnTo>
                    <a:pt x="2215896" y="2057273"/>
                  </a:lnTo>
                  <a:lnTo>
                    <a:pt x="2215896" y="2355088"/>
                  </a:lnTo>
                  <a:lnTo>
                    <a:pt x="2206533" y="2401454"/>
                  </a:lnTo>
                  <a:lnTo>
                    <a:pt x="2181002" y="2439320"/>
                  </a:lnTo>
                  <a:lnTo>
                    <a:pt x="2143136" y="2464851"/>
                  </a:lnTo>
                  <a:lnTo>
                    <a:pt x="2096770" y="2474214"/>
                  </a:lnTo>
                  <a:lnTo>
                    <a:pt x="923290" y="2474214"/>
                  </a:lnTo>
                  <a:lnTo>
                    <a:pt x="369316" y="2474214"/>
                  </a:lnTo>
                  <a:lnTo>
                    <a:pt x="119125" y="2474214"/>
                  </a:lnTo>
                  <a:lnTo>
                    <a:pt x="72759" y="2464851"/>
                  </a:lnTo>
                  <a:lnTo>
                    <a:pt x="34893" y="2439320"/>
                  </a:lnTo>
                  <a:lnTo>
                    <a:pt x="9362" y="2401454"/>
                  </a:lnTo>
                  <a:lnTo>
                    <a:pt x="0" y="2355088"/>
                  </a:lnTo>
                  <a:lnTo>
                    <a:pt x="0" y="2057273"/>
                  </a:lnTo>
                  <a:lnTo>
                    <a:pt x="0" y="1878584"/>
                  </a:lnTo>
                  <a:close/>
                </a:path>
              </a:pathLst>
            </a:custGeom>
            <a:ln w="9144">
              <a:solidFill>
                <a:srgbClr val="46AA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3657346" y="5674867"/>
            <a:ext cx="106362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Речевое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развитие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304544" y="419100"/>
            <a:ext cx="6649720" cy="4247515"/>
            <a:chOff x="1304544" y="419100"/>
            <a:chExt cx="6649720" cy="4247515"/>
          </a:xfrm>
        </p:grpSpPr>
        <p:pic>
          <p:nvPicPr>
            <p:cNvPr id="33" name="object 3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040379" y="1676400"/>
              <a:ext cx="3243072" cy="2990088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015995" y="2072639"/>
              <a:ext cx="3236976" cy="2142744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304544" y="419100"/>
              <a:ext cx="6649211" cy="455675"/>
            </a:xfrm>
            <a:prstGeom prst="rect">
              <a:avLst/>
            </a:prstGeom>
          </p:spPr>
        </p:pic>
      </p:grp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9294" y="355219"/>
            <a:ext cx="7600315" cy="1987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66725" algn="ctr">
              <a:lnSpc>
                <a:spcPts val="285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Направление</a:t>
            </a:r>
            <a:r>
              <a:rPr sz="2400" b="1" spc="-7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содержания</a:t>
            </a:r>
            <a:r>
              <a:rPr sz="2400" b="1" spc="-8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2400" b="1" spc="-6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области</a:t>
            </a:r>
            <a:endParaRPr sz="2400">
              <a:latin typeface="Times New Roman"/>
              <a:cs typeface="Times New Roman"/>
            </a:endParaRPr>
          </a:p>
          <a:p>
            <a:pPr marR="467359" algn="ctr">
              <a:lnSpc>
                <a:spcPts val="2850"/>
              </a:lnSpc>
            </a:pP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«Социально-</a:t>
            </a:r>
            <a:r>
              <a:rPr sz="2400" b="1" spc="-8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коммуникативное</a:t>
            </a:r>
            <a:r>
              <a:rPr sz="2400" b="1" spc="-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развитие»</a:t>
            </a:r>
            <a:endParaRPr sz="2400">
              <a:latin typeface="Times New Roman"/>
              <a:cs typeface="Times New Roman"/>
            </a:endParaRPr>
          </a:p>
          <a:p>
            <a:pPr marL="393700" marR="5080" indent="-340360" algn="just">
              <a:lnSpc>
                <a:spcPct val="100000"/>
              </a:lnSpc>
              <a:spcBef>
                <a:spcPts val="1100"/>
              </a:spcBef>
              <a:buFont typeface="Arial MT"/>
              <a:buChar char="•"/>
              <a:tabLst>
                <a:tab pos="396240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Усвоение</a:t>
            </a:r>
            <a:r>
              <a:rPr sz="2400" b="1" spc="2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2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присвоение</a:t>
            </a:r>
            <a:r>
              <a:rPr sz="2400" b="1" spc="25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норм,</a:t>
            </a:r>
            <a:r>
              <a:rPr sz="2400" b="1" spc="25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правил</a:t>
            </a:r>
            <a:r>
              <a:rPr sz="2400" b="1" spc="2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поведения</a:t>
            </a:r>
            <a:r>
              <a:rPr sz="2400" b="1" spc="2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	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морально-</a:t>
            </a:r>
            <a:r>
              <a:rPr sz="2400" b="1" spc="4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нравственных</a:t>
            </a:r>
            <a:r>
              <a:rPr sz="2400" b="1" spc="4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ценностей,</a:t>
            </a:r>
            <a:r>
              <a:rPr sz="2400" b="1" spc="4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принятых</a:t>
            </a:r>
            <a:r>
              <a:rPr sz="2400" b="1" spc="4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в 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российском</a:t>
            </a:r>
            <a:r>
              <a:rPr sz="2400" b="1" spc="-1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обществе;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2390013"/>
            <a:ext cx="5189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1928495" algn="l"/>
                <a:tab pos="3469640" algn="l"/>
                <a:tab pos="4888230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общения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ребёнка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со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3316" y="2390013"/>
            <a:ext cx="721614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147310">
              <a:lnSpc>
                <a:spcPct val="100000"/>
              </a:lnSpc>
              <a:spcBef>
                <a:spcPts val="100"/>
              </a:spcBef>
              <a:tabLst>
                <a:tab pos="2517140" algn="l"/>
                <a:tab pos="5027295" algn="l"/>
                <a:tab pos="7025640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взрослыми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сверстниками,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готовности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5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0442" y="3048762"/>
            <a:ext cx="7559675" cy="236664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algn="just">
              <a:lnSpc>
                <a:spcPct val="100000"/>
              </a:lnSpc>
              <a:spcBef>
                <a:spcPts val="675"/>
              </a:spcBef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совместной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сотрудничеству;</a:t>
            </a:r>
            <a:endParaRPr sz="2400">
              <a:latin typeface="Times New Roman"/>
              <a:cs typeface="Times New Roman"/>
            </a:endParaRPr>
          </a:p>
          <a:p>
            <a:pPr marL="352425" marR="5080" indent="-340360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400" b="1" spc="1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у</a:t>
            </a:r>
            <a:r>
              <a:rPr sz="2400" b="1" spc="1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ребенка</a:t>
            </a:r>
            <a:r>
              <a:rPr sz="2400" b="1" spc="1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</a:t>
            </a:r>
            <a:r>
              <a:rPr sz="2400" b="1" spc="1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гражданственности 	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240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патриотизма,</a:t>
            </a:r>
            <a:r>
              <a:rPr sz="2400" b="1" spc="240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уважительного</a:t>
            </a:r>
            <a:r>
              <a:rPr sz="2400" b="1" spc="240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отношения</a:t>
            </a:r>
            <a:r>
              <a:rPr sz="2400" b="1" spc="245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	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чувства</a:t>
            </a:r>
            <a:r>
              <a:rPr sz="2400" b="1" spc="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принадлежности</a:t>
            </a:r>
            <a:r>
              <a:rPr sz="2400" b="1" spc="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400" b="1" spc="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своей</a:t>
            </a:r>
            <a:r>
              <a:rPr sz="2400" b="1" spc="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семье,</a:t>
            </a:r>
            <a:r>
              <a:rPr sz="2400" b="1" spc="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сообществу 	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детей</a:t>
            </a:r>
            <a:r>
              <a:rPr sz="2400" b="1" spc="5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5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взрослых</a:t>
            </a:r>
            <a:r>
              <a:rPr sz="2400" b="1" spc="5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400" b="1" spc="5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ДОО,</a:t>
            </a:r>
            <a:r>
              <a:rPr sz="2400" b="1" spc="5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региону</a:t>
            </a:r>
            <a:r>
              <a:rPr sz="2400" b="1" spc="5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проживания</a:t>
            </a:r>
            <a:r>
              <a:rPr sz="2400" b="1" spc="5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	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стране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509" y="296621"/>
            <a:ext cx="7543165" cy="5485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47980" algn="ctr">
              <a:lnSpc>
                <a:spcPts val="285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Направление</a:t>
            </a:r>
            <a:r>
              <a:rPr sz="2400" b="1" spc="-10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содержания</a:t>
            </a:r>
            <a:r>
              <a:rPr sz="2400" b="1" spc="-10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2400" b="1" spc="-9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области</a:t>
            </a:r>
            <a:endParaRPr sz="2400">
              <a:latin typeface="Times New Roman"/>
              <a:cs typeface="Times New Roman"/>
            </a:endParaRPr>
          </a:p>
          <a:p>
            <a:pPr marR="348615" algn="ctr">
              <a:lnSpc>
                <a:spcPts val="2850"/>
              </a:lnSpc>
            </a:pP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«Социально-</a:t>
            </a:r>
            <a:r>
              <a:rPr sz="2400" b="1" spc="-8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коммуникативное</a:t>
            </a:r>
            <a:r>
              <a:rPr sz="2400" b="1" spc="-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развитие»</a:t>
            </a:r>
            <a:endParaRPr sz="2400">
              <a:latin typeface="Times New Roman"/>
              <a:cs typeface="Times New Roman"/>
            </a:endParaRPr>
          </a:p>
          <a:p>
            <a:pPr marL="355600" marR="565150" indent="-343535">
              <a:lnSpc>
                <a:spcPct val="100000"/>
              </a:lnSpc>
              <a:spcBef>
                <a:spcPts val="994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эмоциональной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отзывчивости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сопереживания,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социального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эмоционального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интеллекта,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воспитание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гуманных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чувств</a:t>
            </a:r>
            <a:r>
              <a:rPr sz="24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отношений;</a:t>
            </a:r>
            <a:endParaRPr sz="2400">
              <a:latin typeface="Times New Roman"/>
              <a:cs typeface="Times New Roman"/>
            </a:endParaRPr>
          </a:p>
          <a:p>
            <a:pPr marL="355600" marR="186690" indent="-3435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4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самостоятельности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инициативности, планирования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регуляции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ребенком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собственных действий;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позитивных</a:t>
            </a:r>
            <a:r>
              <a:rPr sz="24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установок</a:t>
            </a:r>
            <a:r>
              <a:rPr sz="2400" b="1" spc="-11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400" b="1" spc="-1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различным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видам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труда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творчества;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</a:t>
            </a:r>
            <a:r>
              <a:rPr sz="24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социальной</a:t>
            </a:r>
            <a:r>
              <a:rPr sz="24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навигации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  <a:p>
            <a:pPr marL="355600" marR="55880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безопасного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поведения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быту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природе,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социуме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медиапространстве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(цифровой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среде).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322" y="22352"/>
            <a:ext cx="74371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3675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Направление</a:t>
            </a:r>
            <a:r>
              <a:rPr spc="-55" dirty="0"/>
              <a:t> </a:t>
            </a:r>
            <a:r>
              <a:rPr spc="-10" dirty="0"/>
              <a:t>содержания </a:t>
            </a:r>
            <a:r>
              <a:rPr spc="-20" dirty="0"/>
              <a:t>образовательной</a:t>
            </a:r>
            <a:r>
              <a:rPr spc="-45" dirty="0"/>
              <a:t> </a:t>
            </a:r>
            <a:r>
              <a:rPr dirty="0"/>
              <a:t>области</a:t>
            </a:r>
            <a:r>
              <a:rPr spc="-60" dirty="0"/>
              <a:t> </a:t>
            </a:r>
            <a:r>
              <a:rPr spc="-10" dirty="0"/>
              <a:t>«Познавательное</a:t>
            </a:r>
            <a:r>
              <a:rPr spc="-55" dirty="0"/>
              <a:t> </a:t>
            </a:r>
            <a:r>
              <a:rPr spc="-10" dirty="0"/>
              <a:t>развитие»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8509" y="860805"/>
            <a:ext cx="7616825" cy="552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032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любознательности,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интереса</a:t>
            </a:r>
            <a:r>
              <a:rPr sz="22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мотивации</a:t>
            </a:r>
            <a:r>
              <a:rPr sz="22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к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познавательной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деятельности;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освоение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сенсорных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эталонов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перцептивных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(обследовательских)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действий,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поисковых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исследовательских</a:t>
            </a:r>
            <a:r>
              <a:rPr sz="22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умений, мыслительных</a:t>
            </a:r>
            <a:r>
              <a:rPr sz="22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операций,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воображения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способности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к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творческому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преобразованию</a:t>
            </a:r>
            <a:r>
              <a:rPr sz="22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объектов</a:t>
            </a:r>
            <a:r>
              <a:rPr sz="22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познания, становление</a:t>
            </a:r>
            <a:r>
              <a:rPr sz="22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сознания;</a:t>
            </a:r>
            <a:endParaRPr sz="2200">
              <a:latin typeface="Times New Roman"/>
              <a:cs typeface="Times New Roman"/>
            </a:endParaRPr>
          </a:p>
          <a:p>
            <a:pPr marL="355600" marR="86360" indent="-343535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целостной</a:t>
            </a:r>
            <a:r>
              <a:rPr sz="22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картины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мира,</a:t>
            </a:r>
            <a:r>
              <a:rPr sz="22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представлений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об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объектах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окружающего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мира,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их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свойствах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отношениях;</a:t>
            </a:r>
            <a:endParaRPr sz="22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5600" algn="l"/>
                <a:tab pos="3647440" algn="l"/>
              </a:tabLst>
            </a:pP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экологической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культуры,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знаний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об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особенностях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многообразии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природы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Родного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края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и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различных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континентов,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	о</a:t>
            </a:r>
            <a:r>
              <a:rPr sz="22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взаимосвязях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внутри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природных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сообществ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роли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человека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природе,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правилах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поведения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природной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среде,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воспитание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гуманного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отношения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природе;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2322" y="296621"/>
            <a:ext cx="7832090" cy="5556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77190" algn="ctr">
              <a:lnSpc>
                <a:spcPts val="285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Направление</a:t>
            </a:r>
            <a:r>
              <a:rPr sz="2400" b="1" spc="-6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содержания</a:t>
            </a:r>
            <a:endParaRPr sz="2400">
              <a:latin typeface="Times New Roman"/>
              <a:cs typeface="Times New Roman"/>
            </a:endParaRPr>
          </a:p>
          <a:p>
            <a:pPr marR="386080" algn="ctr">
              <a:lnSpc>
                <a:spcPts val="2850"/>
              </a:lnSpc>
            </a:pPr>
            <a:r>
              <a:rPr sz="24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2400" b="1" spc="-7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области</a:t>
            </a:r>
            <a:r>
              <a:rPr sz="2400" b="1" spc="-9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«Познавательное</a:t>
            </a:r>
            <a:r>
              <a:rPr sz="2400" b="1" spc="-9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развитие»</a:t>
            </a:r>
            <a:endParaRPr sz="2400">
              <a:latin typeface="Times New Roman"/>
              <a:cs typeface="Times New Roman"/>
            </a:endParaRPr>
          </a:p>
          <a:p>
            <a:pPr marL="553085" marR="39370" indent="-342900">
              <a:lnSpc>
                <a:spcPct val="100000"/>
              </a:lnSpc>
              <a:spcBef>
                <a:spcPts val="2130"/>
              </a:spcBef>
              <a:buFont typeface="Arial MT"/>
              <a:buChar char="•"/>
              <a:tabLst>
                <a:tab pos="55308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4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представлений</a:t>
            </a:r>
            <a:r>
              <a:rPr sz="24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себе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ближайшем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социальном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окружении,</a:t>
            </a:r>
            <a:r>
              <a:rPr sz="24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культурно-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исторических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событиях,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традициях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социокультурных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ценностях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малой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родины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Отечества,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многообразии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стран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народов</a:t>
            </a:r>
            <a:r>
              <a:rPr sz="2400" b="1" spc="-1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мира;</a:t>
            </a:r>
            <a:endParaRPr sz="2400">
              <a:latin typeface="Times New Roman"/>
              <a:cs typeface="Times New Roman"/>
            </a:endParaRPr>
          </a:p>
          <a:p>
            <a:pPr marL="553085" indent="-34226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55308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формирование,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пространстве,</a:t>
            </a:r>
            <a:r>
              <a:rPr sz="24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времени,</a:t>
            </a:r>
            <a:endParaRPr sz="2400">
              <a:latin typeface="Times New Roman"/>
              <a:cs typeface="Times New Roman"/>
            </a:endParaRPr>
          </a:p>
          <a:p>
            <a:pPr marL="553085" marR="351155">
              <a:lnSpc>
                <a:spcPct val="100000"/>
              </a:lnSpc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математических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зависимостях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отношениях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этих категорий,</a:t>
            </a:r>
            <a:r>
              <a:rPr sz="24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овладение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логико-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математическими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способами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их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познания;</a:t>
            </a:r>
            <a:endParaRPr sz="2400">
              <a:latin typeface="Times New Roman"/>
              <a:cs typeface="Times New Roman"/>
            </a:endParaRPr>
          </a:p>
          <a:p>
            <a:pPr marL="553085" indent="-34226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55308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представлений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цифровых</a:t>
            </a:r>
            <a:endParaRPr sz="2400">
              <a:latin typeface="Times New Roman"/>
              <a:cs typeface="Times New Roman"/>
            </a:endParaRPr>
          </a:p>
          <a:p>
            <a:pPr marL="553085" marR="5080">
              <a:lnSpc>
                <a:spcPct val="100000"/>
              </a:lnSpc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средствах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познания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окружающего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мира,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способах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их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безопасного</a:t>
            </a:r>
            <a:r>
              <a:rPr sz="2400" b="1" spc="-11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использования.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Направление</a:t>
            </a:r>
            <a:r>
              <a:rPr spc="-65" dirty="0"/>
              <a:t> </a:t>
            </a:r>
            <a:r>
              <a:rPr spc="-10" dirty="0"/>
              <a:t>содержания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pc="-20" dirty="0"/>
              <a:t>образовательной</a:t>
            </a:r>
            <a:r>
              <a:rPr spc="-90" dirty="0"/>
              <a:t> </a:t>
            </a:r>
            <a:r>
              <a:rPr dirty="0"/>
              <a:t>области</a:t>
            </a:r>
            <a:r>
              <a:rPr spc="-105" dirty="0"/>
              <a:t> </a:t>
            </a:r>
            <a:r>
              <a:rPr dirty="0"/>
              <a:t>«Речевое</a:t>
            </a:r>
            <a:r>
              <a:rPr spc="-120" dirty="0"/>
              <a:t> </a:t>
            </a:r>
            <a:r>
              <a:rPr spc="-10" dirty="0"/>
              <a:t>развитие»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2375" y="1148842"/>
            <a:ext cx="7418070" cy="5292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12014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владение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речью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как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средством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коммуникации,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познания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самовыражения;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правильного</a:t>
            </a:r>
            <a:r>
              <a:rPr sz="22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звукопроизношения;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звуковой</a:t>
            </a:r>
            <a:r>
              <a:rPr sz="22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интонационной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культуры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речи;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фонематического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слуха;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обогащение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активного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пассивного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словарного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запаса;</a:t>
            </a:r>
            <a:endParaRPr sz="2200">
              <a:latin typeface="Times New Roman"/>
              <a:cs typeface="Times New Roman"/>
            </a:endParaRPr>
          </a:p>
          <a:p>
            <a:pPr marL="355600" marR="330835" indent="-343535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грамматически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правильной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связной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речи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(диалогической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монологической);</a:t>
            </a:r>
            <a:endParaRPr sz="2200">
              <a:latin typeface="Times New Roman"/>
              <a:cs typeface="Times New Roman"/>
            </a:endParaRPr>
          </a:p>
          <a:p>
            <a:pPr marL="355600" marR="854710" indent="-343535">
              <a:lnSpc>
                <a:spcPct val="100000"/>
              </a:lnSpc>
              <a:spcBef>
                <a:spcPts val="525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ознакомление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литературными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произведениями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различных</a:t>
            </a:r>
            <a:r>
              <a:rPr sz="22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жанров</a:t>
            </a:r>
            <a:r>
              <a:rPr sz="22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(фольклор,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художественная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познавательная</a:t>
            </a:r>
            <a:r>
              <a:rPr sz="22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литература),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их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осмысленного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восприятия;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35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речевого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творчества;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2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предпосылок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обучению</a:t>
            </a:r>
            <a:r>
              <a:rPr sz="22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грамоте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953" y="296621"/>
            <a:ext cx="7871459" cy="4968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3670" algn="ct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Направление</a:t>
            </a:r>
            <a:r>
              <a:rPr sz="2400" b="1" spc="-6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содержания</a:t>
            </a:r>
            <a:endParaRPr sz="2400">
              <a:latin typeface="Times New Roman"/>
              <a:cs typeface="Times New Roman"/>
            </a:endParaRPr>
          </a:p>
          <a:p>
            <a:pPr marL="12700" marR="173990" algn="ctr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2400" b="1" spc="-6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области</a:t>
            </a:r>
            <a:r>
              <a:rPr sz="2400" b="1" spc="-7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40" dirty="0">
                <a:solidFill>
                  <a:srgbClr val="A6014B"/>
                </a:solidFill>
                <a:latin typeface="Times New Roman"/>
                <a:cs typeface="Times New Roman"/>
              </a:rPr>
              <a:t>«Художественно-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эстетическое развитие»</a:t>
            </a:r>
            <a:endParaRPr sz="2400">
              <a:latin typeface="Times New Roman"/>
              <a:cs typeface="Times New Roman"/>
            </a:endParaRPr>
          </a:p>
          <a:p>
            <a:pPr marL="612775" marR="858519" indent="-34353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61277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предпосылок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ценностно-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смыслового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восприятия</a:t>
            </a:r>
            <a:r>
              <a:rPr sz="24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понимания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мира</a:t>
            </a:r>
            <a:r>
              <a:rPr sz="2400" b="1" spc="-11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природы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  <a:p>
            <a:pPr marL="612775" marR="5080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произведений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искусства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(словесного,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музыкального, изобразительного);</a:t>
            </a:r>
            <a:endParaRPr sz="2400">
              <a:latin typeface="Times New Roman"/>
              <a:cs typeface="Times New Roman"/>
            </a:endParaRPr>
          </a:p>
          <a:p>
            <a:pPr marL="612775" marR="447675" indent="-34353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61277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становление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эстетического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эмоционально-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нравственного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отношения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окружающему</a:t>
            </a:r>
            <a:r>
              <a:rPr sz="24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миру,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воспитание</a:t>
            </a:r>
            <a:r>
              <a:rPr sz="2400" b="1" spc="-1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эстетического</a:t>
            </a:r>
            <a:r>
              <a:rPr sz="2400" b="1" spc="-1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вкуса;</a:t>
            </a:r>
            <a:endParaRPr sz="2400">
              <a:latin typeface="Times New Roman"/>
              <a:cs typeface="Times New Roman"/>
            </a:endParaRPr>
          </a:p>
          <a:p>
            <a:pPr marL="612775" marR="777875" indent="-34353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61277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элементарных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представлений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о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видах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искусства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(музыка,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живопись,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театр, народное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искусство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другое);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953" y="296621"/>
            <a:ext cx="7701915" cy="1116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Направление</a:t>
            </a:r>
            <a:r>
              <a:rPr spc="-65" dirty="0"/>
              <a:t> </a:t>
            </a:r>
            <a:r>
              <a:rPr spc="-10" dirty="0"/>
              <a:t>содержания</a:t>
            </a:r>
          </a:p>
          <a:p>
            <a:pPr marL="12700" marR="5080" algn="ctr">
              <a:lnSpc>
                <a:spcPts val="2820"/>
              </a:lnSpc>
              <a:spcBef>
                <a:spcPts val="150"/>
              </a:spcBef>
            </a:pPr>
            <a:r>
              <a:rPr spc="-10" dirty="0"/>
              <a:t>образовательной</a:t>
            </a:r>
            <a:r>
              <a:rPr spc="-60" dirty="0"/>
              <a:t> </a:t>
            </a:r>
            <a:r>
              <a:rPr dirty="0"/>
              <a:t>области</a:t>
            </a:r>
            <a:r>
              <a:rPr spc="-75" dirty="0"/>
              <a:t> </a:t>
            </a:r>
            <a:r>
              <a:rPr spc="-40" dirty="0"/>
              <a:t>«Художественно-</a:t>
            </a:r>
            <a:r>
              <a:rPr spc="-10" dirty="0"/>
              <a:t>эстетическое развитие»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1624329"/>
            <a:ext cx="7779384" cy="4921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художественных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умений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навыков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endParaRPr sz="2200">
              <a:latin typeface="Times New Roman"/>
              <a:cs typeface="Times New Roman"/>
            </a:endParaRPr>
          </a:p>
          <a:p>
            <a:pPr marL="354965" marR="417830">
              <a:lnSpc>
                <a:spcPct val="100000"/>
              </a:lnSpc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разных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видах</a:t>
            </a:r>
            <a:r>
              <a:rPr sz="22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(рисовании,</a:t>
            </a:r>
            <a:r>
              <a:rPr sz="22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лепке,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аппликации,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художественном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конструировании,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пении,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игре</a:t>
            </a:r>
            <a:r>
              <a:rPr sz="22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на</a:t>
            </a:r>
            <a:r>
              <a:rPr sz="22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детских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 музыкальных</a:t>
            </a:r>
            <a:r>
              <a:rPr sz="22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инструментах,</a:t>
            </a:r>
            <a:endParaRPr sz="22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5"/>
              </a:spcBef>
            </a:pP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музыкально-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ритмических</a:t>
            </a:r>
            <a:r>
              <a:rPr sz="22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движениях,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словесном</a:t>
            </a:r>
            <a:endParaRPr sz="22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творчестве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другое);</a:t>
            </a:r>
            <a:endParaRPr sz="2200">
              <a:latin typeface="Times New Roman"/>
              <a:cs typeface="Times New Roman"/>
            </a:endParaRPr>
          </a:p>
          <a:p>
            <a:pPr marL="354965" marR="1214120" indent="-342900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освоение</a:t>
            </a:r>
            <a:r>
              <a:rPr sz="22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разнообразных</a:t>
            </a:r>
            <a:r>
              <a:rPr sz="22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средств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художественной выразительности</a:t>
            </a:r>
            <a:r>
              <a:rPr sz="22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различных</a:t>
            </a:r>
            <a:r>
              <a:rPr sz="22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видах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искусства;</a:t>
            </a:r>
            <a:endParaRPr sz="2200">
              <a:latin typeface="Times New Roman"/>
              <a:cs typeface="Times New Roman"/>
            </a:endParaRPr>
          </a:p>
          <a:p>
            <a:pPr marL="354965" marR="697865" indent="-342900">
              <a:lnSpc>
                <a:spcPct val="100000"/>
              </a:lnSpc>
              <a:spcBef>
                <a:spcPts val="525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реализацию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художественно-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творческих</a:t>
            </a:r>
            <a:r>
              <a:rPr sz="22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способностей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ребенка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повседневной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жизни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различных</a:t>
            </a:r>
            <a:r>
              <a:rPr sz="22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видах </a:t>
            </a:r>
            <a:r>
              <a:rPr sz="22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досуговой</a:t>
            </a:r>
            <a:r>
              <a:rPr sz="22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(праздники,</a:t>
            </a:r>
            <a:r>
              <a:rPr sz="22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развлечения);</a:t>
            </a:r>
            <a:endParaRPr sz="2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поддержку</a:t>
            </a:r>
            <a:r>
              <a:rPr sz="22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самостоятельной</a:t>
            </a:r>
            <a:r>
              <a:rPr sz="22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творческой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</a:t>
            </a:r>
            <a:r>
              <a:rPr sz="22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детей</a:t>
            </a:r>
            <a:r>
              <a:rPr sz="22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(изобразительной,</a:t>
            </a:r>
            <a:r>
              <a:rPr sz="22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конструктивной, </a:t>
            </a:r>
            <a:r>
              <a:rPr sz="2200" b="1" dirty="0">
                <a:solidFill>
                  <a:srgbClr val="0E3367"/>
                </a:solidFill>
                <a:latin typeface="Times New Roman"/>
                <a:cs typeface="Times New Roman"/>
              </a:rPr>
              <a:t>музыкальной,</a:t>
            </a:r>
            <a:r>
              <a:rPr sz="22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художественно-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речевой,</a:t>
            </a:r>
            <a:r>
              <a:rPr sz="22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театрализованной).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2311" y="403859"/>
            <a:ext cx="3852672" cy="406603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893945" y="1577416"/>
            <a:ext cx="3749675" cy="3310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636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Федеральный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закон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от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24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сентября</a:t>
            </a:r>
            <a:r>
              <a:rPr sz="24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2022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25" dirty="0">
                <a:solidFill>
                  <a:srgbClr val="0E3367"/>
                </a:solidFill>
                <a:latin typeface="Times New Roman"/>
                <a:cs typeface="Times New Roman"/>
              </a:rPr>
              <a:t>г.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N</a:t>
            </a:r>
            <a:r>
              <a:rPr sz="24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371-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ФЗ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"О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внесении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изменений</a:t>
            </a:r>
            <a:r>
              <a:rPr sz="24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в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Федеральный</a:t>
            </a:r>
            <a:r>
              <a:rPr sz="24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закон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"Об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образовании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Российской Федерации"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статью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99000"/>
              </a:lnSpc>
              <a:spcBef>
                <a:spcPts val="35"/>
              </a:spcBef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Федерального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закона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"Об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обязательных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требованиях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Российской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Федерации</a:t>
            </a:r>
            <a:r>
              <a:rPr sz="2400" b="1" spc="-10" dirty="0">
                <a:latin typeface="Times New Roman"/>
                <a:cs typeface="Times New Roman"/>
              </a:rPr>
              <a:t>"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0442" y="296621"/>
            <a:ext cx="7169150" cy="6439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10489" algn="ctr">
              <a:lnSpc>
                <a:spcPts val="285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Направление</a:t>
            </a:r>
            <a:r>
              <a:rPr sz="2400" b="1" spc="-6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содержания</a:t>
            </a:r>
            <a:endParaRPr sz="2400">
              <a:latin typeface="Times New Roman"/>
              <a:cs typeface="Times New Roman"/>
            </a:endParaRPr>
          </a:p>
          <a:p>
            <a:pPr marR="120650" algn="ctr">
              <a:lnSpc>
                <a:spcPts val="2780"/>
              </a:lnSpc>
            </a:pPr>
            <a:r>
              <a:rPr sz="24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2400" b="1" spc="-9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области</a:t>
            </a:r>
            <a:r>
              <a:rPr sz="2400" b="1" spc="-10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«Физическое</a:t>
            </a:r>
            <a:r>
              <a:rPr sz="2400" b="1" spc="-9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развитие»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ts val="2810"/>
              </a:lnSpc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приобретение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ребенком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двигательного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опыта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endParaRPr sz="2400">
              <a:latin typeface="Times New Roman"/>
              <a:cs typeface="Times New Roman"/>
            </a:endParaRPr>
          </a:p>
          <a:p>
            <a:pPr marL="354965" marR="8064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различных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видах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детей,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 психофизических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качеств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(быстрота,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сила,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ловкость,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выносливость,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гибкость), координационных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способностей,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крупных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групп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мышц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мелкой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моторики;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4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опорно-двигательного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аппарата,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равновесия,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глазомера,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ориентировки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в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пространстве;</a:t>
            </a:r>
            <a:endParaRPr sz="2400">
              <a:latin typeface="Times New Roman"/>
              <a:cs typeface="Times New Roman"/>
            </a:endParaRPr>
          </a:p>
          <a:p>
            <a:pPr marL="354965" marR="53848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овладение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основными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движениями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(метание,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ползание,</a:t>
            </a:r>
            <a:r>
              <a:rPr sz="24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лазанье,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ходьба,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бег,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прыжки);</a:t>
            </a:r>
            <a:endParaRPr sz="2400">
              <a:latin typeface="Times New Roman"/>
              <a:cs typeface="Times New Roman"/>
            </a:endParaRPr>
          </a:p>
          <a:p>
            <a:pPr marL="354965" marR="75819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обучение</a:t>
            </a:r>
            <a:r>
              <a:rPr sz="2400" b="1" spc="-11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общеразвивающим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упражнениям,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музыкально-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ритмическим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движениям,</a:t>
            </a:r>
            <a:endParaRPr sz="2400">
              <a:latin typeface="Times New Roman"/>
              <a:cs typeface="Times New Roman"/>
            </a:endParaRPr>
          </a:p>
          <a:p>
            <a:pPr marL="354965" marR="95885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подвижным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играм,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спортивным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упражнениям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элементам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спортивных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игр;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2375" y="296621"/>
            <a:ext cx="7450455" cy="5484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35305" algn="ct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Направление</a:t>
            </a:r>
            <a:r>
              <a:rPr sz="2400" b="1" spc="-6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содержания</a:t>
            </a:r>
            <a:endParaRPr sz="2400">
              <a:latin typeface="Times New Roman"/>
              <a:cs typeface="Times New Roman"/>
            </a:endParaRPr>
          </a:p>
          <a:p>
            <a:pPr marR="545465" algn="ctr">
              <a:lnSpc>
                <a:spcPct val="100000"/>
              </a:lnSpc>
              <a:spcBef>
                <a:spcPts val="5"/>
              </a:spcBef>
            </a:pPr>
            <a:r>
              <a:rPr sz="24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2400" b="1" spc="-9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области</a:t>
            </a:r>
            <a:r>
              <a:rPr sz="2400" b="1" spc="-10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«Физическое</a:t>
            </a:r>
            <a:r>
              <a:rPr sz="2400" b="1" spc="-9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развитие»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воспитание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нравственно-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волевых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качеств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(воля,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смелость,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выдержка</a:t>
            </a:r>
            <a:r>
              <a:rPr sz="24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355600" marR="72390" indent="-343535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воспитание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интереса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различным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видам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спорта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чувства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гордости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за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выдающиеся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достижения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российских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спортсменов;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приобщение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здоровому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образу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жизни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активному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отдыху,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представлений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о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здоровье,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способах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его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сохранения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укрепления,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правилах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безопасного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поведения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разных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видах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двигательной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деятельности,</a:t>
            </a:r>
            <a:r>
              <a:rPr sz="24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воспитание</a:t>
            </a:r>
            <a:r>
              <a:rPr sz="24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бережного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отношения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своему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здоровью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здоровью окружающих.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7290" y="139065"/>
            <a:ext cx="7186295" cy="74930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2126615" marR="5080" indent="-2114550">
              <a:lnSpc>
                <a:spcPts val="2820"/>
              </a:lnSpc>
              <a:spcBef>
                <a:spcPts val="244"/>
              </a:spcBef>
            </a:pPr>
            <a:r>
              <a:rPr dirty="0"/>
              <a:t>Виды</a:t>
            </a:r>
            <a:r>
              <a:rPr spc="-70" dirty="0"/>
              <a:t> </a:t>
            </a:r>
            <a:r>
              <a:rPr dirty="0"/>
              <a:t>детской</a:t>
            </a:r>
            <a:r>
              <a:rPr spc="-65" dirty="0"/>
              <a:t> </a:t>
            </a:r>
            <a:r>
              <a:rPr spc="-10" dirty="0"/>
              <a:t>деятельности,</a:t>
            </a:r>
            <a:r>
              <a:rPr spc="-65" dirty="0"/>
              <a:t> </a:t>
            </a:r>
            <a:r>
              <a:rPr dirty="0"/>
              <a:t>в</a:t>
            </a:r>
            <a:r>
              <a:rPr spc="-65" dirty="0"/>
              <a:t> </a:t>
            </a:r>
            <a:r>
              <a:rPr spc="-10" dirty="0"/>
              <a:t>которых</a:t>
            </a:r>
            <a:r>
              <a:rPr spc="-55" dirty="0"/>
              <a:t> </a:t>
            </a:r>
            <a:r>
              <a:rPr spc="-10" dirty="0"/>
              <a:t>реализуется содержание</a:t>
            </a:r>
            <a:r>
              <a:rPr spc="-50" dirty="0"/>
              <a:t> </a:t>
            </a:r>
            <a:r>
              <a:rPr dirty="0"/>
              <a:t>ФОП</a:t>
            </a:r>
            <a:r>
              <a:rPr spc="-55" dirty="0"/>
              <a:t> </a:t>
            </a:r>
            <a:r>
              <a:rPr spc="-25" dirty="0"/>
              <a:t>ДО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4612" y="925147"/>
            <a:ext cx="7437120" cy="557593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ранний</a:t>
            </a:r>
            <a:r>
              <a:rPr sz="2400" b="1" spc="-6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возраст</a:t>
            </a:r>
            <a:r>
              <a:rPr sz="2400" b="1" spc="-8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55"/>
              </a:spcBef>
              <a:buFont typeface="Arial MT"/>
              <a:buChar char="•"/>
              <a:tabLst>
                <a:tab pos="354965" algn="l"/>
              </a:tabLst>
            </a:pP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предметная</a:t>
            </a:r>
            <a:r>
              <a:rPr sz="18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деятельность</a:t>
            </a:r>
            <a:r>
              <a:rPr sz="18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18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игры</a:t>
            </a:r>
            <a:r>
              <a:rPr sz="18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18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составными</a:t>
            </a:r>
            <a:r>
              <a:rPr sz="18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игрушками;</a:t>
            </a:r>
            <a:endParaRPr sz="1800">
              <a:latin typeface="Times New Roman"/>
              <a:cs typeface="Times New Roman"/>
            </a:endParaRPr>
          </a:p>
          <a:p>
            <a:pPr marL="411480" indent="-398780">
              <a:lnSpc>
                <a:spcPct val="100000"/>
              </a:lnSpc>
              <a:spcBef>
                <a:spcPts val="434"/>
              </a:spcBef>
              <a:buFont typeface="Arial MT"/>
              <a:buChar char="•"/>
              <a:tabLst>
                <a:tab pos="411480" algn="l"/>
              </a:tabLst>
            </a:pP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экспериментирование</a:t>
            </a:r>
            <a:r>
              <a:rPr sz="18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18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веществами</a:t>
            </a:r>
            <a:r>
              <a:rPr sz="18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18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материалами;</a:t>
            </a:r>
            <a:endParaRPr sz="1800">
              <a:latin typeface="Times New Roman"/>
              <a:cs typeface="Times New Roman"/>
            </a:endParaRPr>
          </a:p>
          <a:p>
            <a:pPr marL="411480" indent="-398780">
              <a:lnSpc>
                <a:spcPct val="100000"/>
              </a:lnSpc>
              <a:spcBef>
                <a:spcPts val="430"/>
              </a:spcBef>
              <a:buFont typeface="Arial MT"/>
              <a:buChar char="•"/>
              <a:tabLst>
                <a:tab pos="411480" algn="l"/>
              </a:tabLst>
            </a:pP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игровая,</a:t>
            </a:r>
            <a:r>
              <a:rPr sz="18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речевая,</a:t>
            </a:r>
            <a:r>
              <a:rPr sz="18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продуктивная.</a:t>
            </a:r>
            <a:r>
              <a:rPr sz="18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музыкальная</a:t>
            </a:r>
            <a:r>
              <a:rPr sz="18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деятельность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дошкольный</a:t>
            </a:r>
            <a:r>
              <a:rPr sz="24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возраст</a:t>
            </a:r>
            <a:r>
              <a:rPr sz="2400" b="1" spc="-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55"/>
              </a:spcBef>
              <a:buFont typeface="Arial MT"/>
              <a:buChar char="•"/>
              <a:tabLst>
                <a:tab pos="354965" algn="l"/>
                <a:tab pos="2877820" algn="l"/>
              </a:tabLst>
            </a:pP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игровая</a:t>
            </a:r>
            <a:r>
              <a:rPr sz="18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деятельность;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двигательная</a:t>
            </a:r>
            <a:r>
              <a:rPr sz="1800" b="1" spc="-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деятельность</a:t>
            </a:r>
            <a:endParaRPr sz="1800">
              <a:latin typeface="Times New Roman"/>
              <a:cs typeface="Times New Roman"/>
            </a:endParaRPr>
          </a:p>
          <a:p>
            <a:pPr marL="354965" marR="791845" indent="-342900">
              <a:lnSpc>
                <a:spcPct val="100000"/>
              </a:lnSpc>
              <a:spcBef>
                <a:spcPts val="434"/>
              </a:spcBef>
              <a:buFont typeface="Arial MT"/>
              <a:buChar char="•"/>
              <a:tabLst>
                <a:tab pos="354965" algn="l"/>
              </a:tabLst>
            </a:pPr>
            <a:r>
              <a:rPr sz="18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ситуативно-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деловое</a:t>
            </a:r>
            <a:r>
              <a:rPr sz="18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общение</a:t>
            </a:r>
            <a:r>
              <a:rPr sz="18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со</a:t>
            </a:r>
            <a:r>
              <a:rPr sz="18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взрослыми</a:t>
            </a:r>
            <a:r>
              <a:rPr sz="18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18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эмоционально-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практическое</a:t>
            </a:r>
            <a:r>
              <a:rPr sz="18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со</a:t>
            </a:r>
            <a:r>
              <a:rPr sz="18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сверстниками;</a:t>
            </a:r>
            <a:endParaRPr sz="1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0"/>
              </a:spcBef>
              <a:buFont typeface="Arial MT"/>
              <a:buChar char="•"/>
              <a:tabLst>
                <a:tab pos="354965" algn="l"/>
              </a:tabLst>
            </a:pP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самообслуживание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18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элементарно-трудовые</a:t>
            </a:r>
            <a:r>
              <a:rPr sz="18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действия</a:t>
            </a:r>
            <a:r>
              <a:rPr sz="18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;</a:t>
            </a:r>
            <a:endParaRPr sz="18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конструирование</a:t>
            </a:r>
            <a:r>
              <a:rPr sz="18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из</a:t>
            </a:r>
            <a:r>
              <a:rPr sz="18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мелкого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крупного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строительного</a:t>
            </a:r>
            <a:r>
              <a:rPr sz="18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материала</a:t>
            </a:r>
            <a:endParaRPr sz="1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Arial MT"/>
              <a:buChar char="•"/>
              <a:tabLst>
                <a:tab pos="354965" algn="l"/>
              </a:tabLst>
            </a:pP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двигательная</a:t>
            </a:r>
            <a:r>
              <a:rPr sz="18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деятельность</a:t>
            </a:r>
            <a:r>
              <a:rPr sz="18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;</a:t>
            </a:r>
            <a:r>
              <a:rPr sz="18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общение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со</a:t>
            </a:r>
            <a:r>
              <a:rPr sz="18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взрослым</a:t>
            </a:r>
            <a:r>
              <a:rPr sz="18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18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сверстниками;</a:t>
            </a:r>
            <a:endParaRPr sz="1800">
              <a:latin typeface="Times New Roman"/>
              <a:cs typeface="Times New Roman"/>
            </a:endParaRPr>
          </a:p>
          <a:p>
            <a:pPr marL="354965" marR="1133475" indent="-342900">
              <a:lnSpc>
                <a:spcPct val="100000"/>
              </a:lnSpc>
              <a:spcBef>
                <a:spcPts val="430"/>
              </a:spcBef>
              <a:buFont typeface="Arial MT"/>
              <a:buChar char="•"/>
              <a:tabLst>
                <a:tab pos="354965" algn="l"/>
              </a:tabLst>
            </a:pP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речевая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 деятельность;</a:t>
            </a:r>
            <a:r>
              <a:rPr sz="1800" b="1" spc="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познавательно-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исследовательская деятельность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18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экспериментирование</a:t>
            </a:r>
            <a:r>
              <a:rPr sz="18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;</a:t>
            </a:r>
            <a:endParaRPr sz="1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Arial MT"/>
              <a:buChar char="•"/>
              <a:tabLst>
                <a:tab pos="354965" algn="l"/>
              </a:tabLst>
            </a:pP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элементарная</a:t>
            </a:r>
            <a:r>
              <a:rPr sz="18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трудовая</a:t>
            </a:r>
            <a:r>
              <a:rPr sz="18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деятельность;</a:t>
            </a:r>
            <a:r>
              <a:rPr sz="18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изобразительная</a:t>
            </a:r>
            <a:endParaRPr sz="18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деятельность;</a:t>
            </a:r>
            <a:endParaRPr sz="1800">
              <a:latin typeface="Times New Roman"/>
              <a:cs typeface="Times New Roman"/>
            </a:endParaRPr>
          </a:p>
          <a:p>
            <a:pPr marL="354965" marR="716280" indent="-342900">
              <a:lnSpc>
                <a:spcPct val="100000"/>
              </a:lnSpc>
              <a:spcBef>
                <a:spcPts val="434"/>
              </a:spcBef>
              <a:buFont typeface="Arial MT"/>
              <a:buChar char="•"/>
              <a:tabLst>
                <a:tab pos="354965" algn="l"/>
              </a:tabLst>
            </a:pP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конструирование</a:t>
            </a:r>
            <a:r>
              <a:rPr sz="18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из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разных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материалов</a:t>
            </a:r>
            <a:r>
              <a:rPr sz="18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по</a:t>
            </a:r>
            <a:r>
              <a:rPr sz="1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образцу,</a:t>
            </a:r>
            <a:r>
              <a:rPr sz="18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условию,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замыслу</a:t>
            </a:r>
            <a:r>
              <a:rPr sz="18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ребенка;</a:t>
            </a:r>
            <a:r>
              <a:rPr sz="1800" b="1" spc="3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E3367"/>
                </a:solidFill>
                <a:latin typeface="Times New Roman"/>
                <a:cs typeface="Times New Roman"/>
              </a:rPr>
              <a:t>музыкальная</a:t>
            </a:r>
            <a:r>
              <a:rPr sz="18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деятельность.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5687" y="283209"/>
            <a:ext cx="73202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8580" algn="ctr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Коррекционно-</a:t>
            </a:r>
            <a:r>
              <a:rPr dirty="0"/>
              <a:t>развивающая</a:t>
            </a:r>
            <a:r>
              <a:rPr spc="-55" dirty="0"/>
              <a:t> </a:t>
            </a:r>
            <a:r>
              <a:rPr spc="-10" dirty="0"/>
              <a:t>работа.</a:t>
            </a:r>
          </a:p>
          <a:p>
            <a:pPr marL="12700" marR="5080" algn="ctr">
              <a:lnSpc>
                <a:spcPct val="100000"/>
              </a:lnSpc>
            </a:pPr>
            <a:r>
              <a:rPr dirty="0"/>
              <a:t>Для</a:t>
            </a:r>
            <a:r>
              <a:rPr spc="-50" dirty="0"/>
              <a:t> </a:t>
            </a:r>
            <a:r>
              <a:rPr dirty="0"/>
              <a:t>каких</a:t>
            </a:r>
            <a:r>
              <a:rPr spc="-35" dirty="0"/>
              <a:t> </a:t>
            </a:r>
            <a:r>
              <a:rPr dirty="0"/>
              <a:t>детей</a:t>
            </a:r>
            <a:r>
              <a:rPr spc="-55" dirty="0"/>
              <a:t> </a:t>
            </a:r>
            <a:r>
              <a:rPr dirty="0"/>
              <a:t>нужна</a:t>
            </a:r>
            <a:r>
              <a:rPr spc="-45" dirty="0"/>
              <a:t> </a:t>
            </a:r>
            <a:r>
              <a:rPr spc="-25" dirty="0"/>
              <a:t>коррекционно-</a:t>
            </a:r>
            <a:r>
              <a:rPr spc="-10" dirty="0"/>
              <a:t>развивающая работа?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1376903"/>
            <a:ext cx="8058784" cy="520827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03835" indent="-193675">
              <a:lnSpc>
                <a:spcPct val="100000"/>
              </a:lnSpc>
              <a:spcBef>
                <a:spcPts val="575"/>
              </a:spcBef>
              <a:buSzPct val="95000"/>
              <a:buAutoNum type="arabicPeriod"/>
              <a:tabLst>
                <a:tab pos="203835" algn="l"/>
              </a:tabLst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Нормотипичные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дети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нормативным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кризисом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развития</a:t>
            </a:r>
            <a:r>
              <a:rPr sz="2000" spc="-10" dirty="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 marL="203835" indent="-193675">
              <a:lnSpc>
                <a:spcPct val="100000"/>
              </a:lnSpc>
              <a:spcBef>
                <a:spcPts val="480"/>
              </a:spcBef>
              <a:buSzPct val="95000"/>
              <a:buAutoNum type="arabicPeriod"/>
              <a:tabLst>
                <a:tab pos="203835" algn="l"/>
              </a:tabLst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Обучающиеся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 особыми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образовательными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потребностями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(ООП):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2000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ОВЗ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(или)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 инвалидностью;</a:t>
            </a:r>
            <a:endParaRPr sz="2000">
              <a:latin typeface="Times New Roman"/>
              <a:cs typeface="Times New Roman"/>
            </a:endParaRPr>
          </a:p>
          <a:p>
            <a:pPr marL="355600" marR="797560" indent="-3429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-обучающиеся</a:t>
            </a:r>
            <a:r>
              <a:rPr sz="2000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по</a:t>
            </a:r>
            <a:r>
              <a:rPr sz="2000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индивидуальному</a:t>
            </a:r>
            <a:r>
              <a:rPr sz="2000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учебному</a:t>
            </a:r>
            <a:r>
              <a:rPr sz="2000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плану</a:t>
            </a:r>
            <a:r>
              <a:rPr sz="2000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на</a:t>
            </a:r>
            <a:r>
              <a:rPr sz="2000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основании </a:t>
            </a:r>
            <a:r>
              <a:rPr sz="2000" spc="-20" dirty="0">
                <a:solidFill>
                  <a:srgbClr val="0E3367"/>
                </a:solidFill>
                <a:latin typeface="Times New Roman"/>
                <a:cs typeface="Times New Roman"/>
              </a:rPr>
              <a:t>медицинского</a:t>
            </a:r>
            <a:r>
              <a:rPr sz="2000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заключения;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-</a:t>
            </a:r>
            <a:r>
              <a:rPr sz="2000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часто</a:t>
            </a:r>
            <a:r>
              <a:rPr sz="2000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болеющие</a:t>
            </a:r>
            <a:r>
              <a:rPr sz="2000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дети;</a:t>
            </a:r>
            <a:endParaRPr sz="2000">
              <a:latin typeface="Times New Roman"/>
              <a:cs typeface="Times New Roman"/>
            </a:endParaRPr>
          </a:p>
          <a:p>
            <a:pPr marL="355600" marR="292100" indent="-3429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-обучающиеся,</a:t>
            </a:r>
            <a:r>
              <a:rPr sz="2000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испытывающие</a:t>
            </a:r>
            <a:r>
              <a:rPr sz="2000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трудности</a:t>
            </a:r>
            <a:r>
              <a:rPr sz="2000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освоении</a:t>
            </a:r>
            <a:r>
              <a:rPr sz="2000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образовательных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программ,</a:t>
            </a:r>
            <a:r>
              <a:rPr sz="2000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развитии,</a:t>
            </a:r>
            <a:r>
              <a:rPr sz="2000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социальной</a:t>
            </a:r>
            <a:r>
              <a:rPr sz="2000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адаптации;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-одаренные</a:t>
            </a:r>
            <a:r>
              <a:rPr sz="2000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обучающиеся;</a:t>
            </a:r>
            <a:endParaRPr sz="2000">
              <a:latin typeface="Times New Roman"/>
              <a:cs typeface="Times New Roman"/>
            </a:endParaRPr>
          </a:p>
          <a:p>
            <a:pPr marL="266065" indent="-253365">
              <a:lnSpc>
                <a:spcPct val="100000"/>
              </a:lnSpc>
              <a:spcBef>
                <a:spcPts val="480"/>
              </a:spcBef>
              <a:buAutoNum type="arabicPeriod" startAt="3"/>
              <a:tabLst>
                <a:tab pos="266065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Дети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семьи,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находящиеся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трудной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жизненной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ситуации;</a:t>
            </a:r>
            <a:endParaRPr sz="2000">
              <a:latin typeface="Times New Roman"/>
              <a:cs typeface="Times New Roman"/>
            </a:endParaRPr>
          </a:p>
          <a:p>
            <a:pPr marL="266065" indent="-253365">
              <a:lnSpc>
                <a:spcPct val="100000"/>
              </a:lnSpc>
              <a:spcBef>
                <a:spcPts val="480"/>
              </a:spcBef>
              <a:buAutoNum type="arabicPeriod" startAt="3"/>
              <a:tabLst>
                <a:tab pos="266065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Дети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семьи,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находящиеся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социально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опасном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положении;</a:t>
            </a:r>
            <a:endParaRPr sz="2000">
              <a:latin typeface="Times New Roman"/>
              <a:cs typeface="Times New Roman"/>
            </a:endParaRPr>
          </a:p>
          <a:p>
            <a:pPr marL="203835" marR="132715" indent="-203200">
              <a:lnSpc>
                <a:spcPct val="100000"/>
              </a:lnSpc>
              <a:spcBef>
                <a:spcPts val="480"/>
              </a:spcBef>
              <a:buAutoNum type="arabicPeriod" startAt="3"/>
              <a:tabLst>
                <a:tab pos="355600" algn="l"/>
              </a:tabLst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Обучающиеся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«группы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риска»: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проявляющие</a:t>
            </a:r>
            <a:r>
              <a:rPr sz="2000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E3367"/>
                </a:solidFill>
                <a:latin typeface="Times New Roman"/>
                <a:cs typeface="Times New Roman"/>
              </a:rPr>
              <a:t>комплекс</a:t>
            </a:r>
            <a:r>
              <a:rPr sz="2000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выраженных 	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факторов</a:t>
            </a:r>
            <a:r>
              <a:rPr sz="2000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риска</a:t>
            </a:r>
            <a:r>
              <a:rPr sz="2000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негативных</a:t>
            </a:r>
            <a:r>
              <a:rPr sz="2000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проявлений</a:t>
            </a:r>
            <a:r>
              <a:rPr sz="2000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(импульсивность,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агрессивность,</a:t>
            </a:r>
            <a:r>
              <a:rPr sz="2000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неустойчивая</a:t>
            </a:r>
            <a:r>
              <a:rPr sz="2000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или</a:t>
            </a:r>
            <a:r>
              <a:rPr sz="2000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крайне</a:t>
            </a:r>
            <a:r>
              <a:rPr sz="2000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низкая</a:t>
            </a:r>
            <a:r>
              <a:rPr sz="2000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(завышенная)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самооценка,</a:t>
            </a:r>
            <a:r>
              <a:rPr sz="2000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завышенный</a:t>
            </a:r>
            <a:r>
              <a:rPr sz="2000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E3367"/>
                </a:solidFill>
                <a:latin typeface="Times New Roman"/>
                <a:cs typeface="Times New Roman"/>
              </a:rPr>
              <a:t>уровень</a:t>
            </a:r>
            <a:r>
              <a:rPr sz="2000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притязаний).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5552" y="295783"/>
            <a:ext cx="73825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Федеральная</a:t>
            </a:r>
            <a:r>
              <a:rPr sz="2800" spc="-165" dirty="0"/>
              <a:t> </a:t>
            </a:r>
            <a:r>
              <a:rPr sz="2800" dirty="0"/>
              <a:t>рабочая</a:t>
            </a:r>
            <a:r>
              <a:rPr sz="2800" spc="-165" dirty="0"/>
              <a:t> </a:t>
            </a:r>
            <a:r>
              <a:rPr sz="2800" dirty="0"/>
              <a:t>программа</a:t>
            </a:r>
            <a:r>
              <a:rPr sz="2800" spc="-150" dirty="0"/>
              <a:t> </a:t>
            </a:r>
            <a:r>
              <a:rPr sz="2800" spc="-10" dirty="0"/>
              <a:t>воспитания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931290"/>
            <a:ext cx="7414895" cy="456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461645" indent="-231775">
              <a:lnSpc>
                <a:spcPct val="100000"/>
              </a:lnSpc>
              <a:spcBef>
                <a:spcPts val="100"/>
              </a:spcBef>
              <a:buSzPct val="95833"/>
              <a:buAutoNum type="arabicPeriod"/>
              <a:tabLst>
                <a:tab pos="35496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Федеральная</a:t>
            </a:r>
            <a:r>
              <a:rPr sz="2400" b="1" spc="-1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рабочая</a:t>
            </a:r>
            <a:r>
              <a:rPr sz="2400" b="1" spc="-1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программа</a:t>
            </a:r>
            <a:r>
              <a:rPr sz="2400" b="1" spc="-11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 	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является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структурным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элементом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федеральной 	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программы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</a:t>
            </a:r>
            <a:endParaRPr sz="24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образования.</a:t>
            </a:r>
            <a:endParaRPr sz="2400">
              <a:latin typeface="Times New Roman"/>
              <a:cs typeface="Times New Roman"/>
            </a:endParaRPr>
          </a:p>
          <a:p>
            <a:pPr marL="239395" marR="166370" indent="-231775">
              <a:lnSpc>
                <a:spcPct val="100000"/>
              </a:lnSpc>
              <a:spcBef>
                <a:spcPts val="575"/>
              </a:spcBef>
              <a:buSzPct val="95833"/>
              <a:buAutoNum type="arabicPeriod" startAt="2"/>
              <a:tabLst>
                <a:tab pos="35496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Программа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основана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на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воплощении 	национального</a:t>
            </a:r>
            <a:r>
              <a:rPr sz="24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воспитательного</a:t>
            </a:r>
            <a:r>
              <a:rPr sz="24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идеала,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который 	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понимается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как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высшая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цель</a:t>
            </a:r>
            <a:r>
              <a:rPr sz="24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образования,</a:t>
            </a:r>
            <a:endParaRPr sz="2400">
              <a:latin typeface="Times New Roman"/>
              <a:cs typeface="Times New Roman"/>
            </a:endParaRPr>
          </a:p>
          <a:p>
            <a:pPr marL="354965" marR="113284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нравственное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(идеальное)</a:t>
            </a:r>
            <a:r>
              <a:rPr sz="24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представление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о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человеке.</a:t>
            </a:r>
            <a:endParaRPr sz="2400">
              <a:latin typeface="Times New Roman"/>
              <a:cs typeface="Times New Roman"/>
            </a:endParaRPr>
          </a:p>
          <a:p>
            <a:pPr marL="316865" marR="5080" indent="-304800">
              <a:lnSpc>
                <a:spcPct val="100000"/>
              </a:lnSpc>
              <a:spcBef>
                <a:spcPts val="575"/>
              </a:spcBef>
              <a:buSzPct val="95833"/>
              <a:buAutoNum type="arabicPeriod" startAt="3"/>
              <a:tabLst>
                <a:tab pos="35496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Основу</a:t>
            </a:r>
            <a:r>
              <a:rPr sz="24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на</a:t>
            </a:r>
            <a:r>
              <a:rPr sz="24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всех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уровнях,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начиная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с 	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дошкольного,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составляют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традиционные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ценности 	российского</a:t>
            </a:r>
            <a:r>
              <a:rPr sz="2400" b="1" spc="-1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общества.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4558" y="262890"/>
              <a:ext cx="8239125" cy="6334125"/>
            </a:xfrm>
            <a:custGeom>
              <a:avLst/>
              <a:gdLst/>
              <a:ahLst/>
              <a:cxnLst/>
              <a:rect l="l" t="t" r="r" b="b"/>
              <a:pathLst>
                <a:path w="8239125" h="6334125">
                  <a:moveTo>
                    <a:pt x="8238744" y="0"/>
                  </a:moveTo>
                  <a:lnTo>
                    <a:pt x="0" y="0"/>
                  </a:lnTo>
                  <a:lnTo>
                    <a:pt x="0" y="6333744"/>
                  </a:lnTo>
                  <a:lnTo>
                    <a:pt x="8238744" y="6333744"/>
                  </a:lnTo>
                  <a:lnTo>
                    <a:pt x="8238744" y="0"/>
                  </a:lnTo>
                  <a:close/>
                </a:path>
              </a:pathLst>
            </a:custGeom>
            <a:solidFill>
              <a:srgbClr val="FFFFFF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4558" y="262890"/>
              <a:ext cx="8239125" cy="6334125"/>
            </a:xfrm>
            <a:custGeom>
              <a:avLst/>
              <a:gdLst/>
              <a:ahLst/>
              <a:cxnLst/>
              <a:rect l="l" t="t" r="r" b="b"/>
              <a:pathLst>
                <a:path w="8239125" h="6334125">
                  <a:moveTo>
                    <a:pt x="0" y="6333744"/>
                  </a:moveTo>
                  <a:lnTo>
                    <a:pt x="8238744" y="6333744"/>
                  </a:lnTo>
                  <a:lnTo>
                    <a:pt x="8238744" y="0"/>
                  </a:lnTo>
                  <a:lnTo>
                    <a:pt x="0" y="0"/>
                  </a:lnTo>
                  <a:lnTo>
                    <a:pt x="0" y="6333744"/>
                  </a:lnTo>
                  <a:close/>
                </a:path>
              </a:pathLst>
            </a:custGeom>
            <a:ln w="25908">
              <a:solidFill>
                <a:srgbClr val="85D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00076" y="6652056"/>
            <a:ext cx="90931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006FC0"/>
                </a:solidFill>
                <a:latin typeface="Times New Roman"/>
                <a:cs typeface="Times New Roman"/>
              </a:rPr>
              <a:t>©</a:t>
            </a:r>
            <a:r>
              <a:rPr sz="600" spc="-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006FC0"/>
                </a:solidFill>
                <a:latin typeface="Times New Roman"/>
                <a:cs typeface="Times New Roman"/>
              </a:rPr>
              <a:t>Фокина</a:t>
            </a:r>
            <a:r>
              <a:rPr sz="600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006FC0"/>
                </a:solidFill>
                <a:latin typeface="Times New Roman"/>
                <a:cs typeface="Times New Roman"/>
              </a:rPr>
              <a:t>Лидия</a:t>
            </a:r>
            <a:r>
              <a:rPr sz="600" spc="-10" dirty="0">
                <a:solidFill>
                  <a:srgbClr val="006FC0"/>
                </a:solidFill>
                <a:latin typeface="Times New Roman"/>
                <a:cs typeface="Times New Roman"/>
              </a:rPr>
              <a:t> Петровна</a:t>
            </a:r>
            <a:endParaRPr sz="6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07580" y="213359"/>
            <a:ext cx="1656587" cy="157886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535" y="1048511"/>
            <a:ext cx="848868" cy="4762500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565273" y="287477"/>
            <a:ext cx="40189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Традиционные</a:t>
            </a:r>
            <a:r>
              <a:rPr sz="2800" spc="-120" dirty="0"/>
              <a:t> </a:t>
            </a:r>
            <a:r>
              <a:rPr sz="2800" spc="-10" dirty="0"/>
              <a:t>ценности</a:t>
            </a:r>
            <a:endParaRPr sz="2800"/>
          </a:p>
        </p:txBody>
      </p:sp>
      <p:sp>
        <p:nvSpPr>
          <p:cNvPr id="10" name="object 10"/>
          <p:cNvSpPr txBox="1"/>
          <p:nvPr/>
        </p:nvSpPr>
        <p:spPr>
          <a:xfrm>
            <a:off x="1295527" y="932814"/>
            <a:ext cx="7298055" cy="5940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5080" indent="-26034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-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это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нравственные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ориентиры,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формирующие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мировоззрение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граждан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России,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передаваемые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от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поколения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поколению,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лежащие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общероссийской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гражданской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идентичности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единого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культурного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пространства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страны.</a:t>
            </a:r>
            <a:endParaRPr sz="2000">
              <a:latin typeface="Times New Roman"/>
              <a:cs typeface="Times New Roman"/>
            </a:endParaRPr>
          </a:p>
          <a:p>
            <a:pPr marL="38100" marR="271145" indent="-26034">
              <a:lnSpc>
                <a:spcPct val="100000"/>
              </a:lnSpc>
              <a:spcBef>
                <a:spcPts val="480"/>
              </a:spcBef>
            </a:pP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Ценности</a:t>
            </a:r>
            <a:r>
              <a:rPr sz="2000" b="1" spc="-5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Родина</a:t>
            </a:r>
            <a:r>
              <a:rPr sz="20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и</a:t>
            </a:r>
            <a:r>
              <a:rPr sz="2000" b="1" spc="-5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природа</a:t>
            </a:r>
            <a:r>
              <a:rPr sz="20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лежат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патриотического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направления</a:t>
            </a:r>
            <a:r>
              <a:rPr sz="20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воспитания.</a:t>
            </a: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480"/>
              </a:spcBef>
            </a:pP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Ценности</a:t>
            </a:r>
            <a:r>
              <a:rPr sz="20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милосердие,</a:t>
            </a:r>
            <a:r>
              <a:rPr sz="2000" b="1" spc="-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жизнь,</a:t>
            </a:r>
            <a:r>
              <a:rPr sz="2000" b="1" spc="-5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добро</a:t>
            </a:r>
            <a:r>
              <a:rPr sz="2000" b="1" spc="-3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лежат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духовно-</a:t>
            </a: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нравственного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направления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воспитания.</a:t>
            </a:r>
            <a:endParaRPr sz="2000">
              <a:latin typeface="Times New Roman"/>
              <a:cs typeface="Times New Roman"/>
            </a:endParaRPr>
          </a:p>
          <a:p>
            <a:pPr marL="38100" marR="497205" indent="38100">
              <a:lnSpc>
                <a:spcPct val="100000"/>
              </a:lnSpc>
              <a:spcBef>
                <a:spcPts val="480"/>
              </a:spcBef>
            </a:pP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Ценности</a:t>
            </a:r>
            <a:r>
              <a:rPr sz="2000" b="1" spc="-6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человек,</a:t>
            </a:r>
            <a:r>
              <a:rPr sz="2000" b="1" spc="-7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семья,</a:t>
            </a:r>
            <a:r>
              <a:rPr sz="2000" b="1" spc="-6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дружба,</a:t>
            </a:r>
            <a:r>
              <a:rPr sz="2000" b="1" spc="-8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сотрудничество</a:t>
            </a:r>
            <a:r>
              <a:rPr sz="2000" b="1" spc="-6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лежат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в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социального</a:t>
            </a:r>
            <a:r>
              <a:rPr sz="20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направления</a:t>
            </a:r>
            <a:r>
              <a:rPr sz="20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воспитания.</a:t>
            </a: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480"/>
              </a:spcBef>
            </a:pP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Ценность</a:t>
            </a:r>
            <a:r>
              <a:rPr sz="2000" b="1" spc="-3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познание</a:t>
            </a:r>
            <a:r>
              <a:rPr sz="2000" b="1" spc="-5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лежит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познавательного</a:t>
            </a: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направления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воспитания.</a:t>
            </a:r>
            <a:endParaRPr sz="2000">
              <a:latin typeface="Times New Roman"/>
              <a:cs typeface="Times New Roman"/>
            </a:endParaRPr>
          </a:p>
          <a:p>
            <a:pPr marL="38100" marR="560705" indent="38100">
              <a:lnSpc>
                <a:spcPct val="100000"/>
              </a:lnSpc>
              <a:spcBef>
                <a:spcPts val="480"/>
              </a:spcBef>
            </a:pP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Ценности</a:t>
            </a:r>
            <a:r>
              <a:rPr sz="2000" b="1" spc="-5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жизнь</a:t>
            </a:r>
            <a:r>
              <a:rPr sz="2000" b="1" spc="-5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и</a:t>
            </a:r>
            <a:r>
              <a:rPr sz="2000" b="1" spc="-4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здоровье</a:t>
            </a:r>
            <a:r>
              <a:rPr sz="2000" b="1" spc="-5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лежат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физического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оздоровительного</a:t>
            </a:r>
            <a:r>
              <a:rPr sz="20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направления</a:t>
            </a:r>
            <a:r>
              <a:rPr sz="20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воспитания.</a:t>
            </a:r>
            <a:endParaRPr sz="20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480"/>
              </a:spcBef>
            </a:pP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Ценность</a:t>
            </a:r>
            <a:r>
              <a:rPr sz="2000" b="1" spc="-4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труд</a:t>
            </a:r>
            <a:r>
              <a:rPr sz="2000" b="1" spc="-6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лежит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трудового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направления</a:t>
            </a: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воспитания.</a:t>
            </a:r>
            <a:endParaRPr sz="2000">
              <a:latin typeface="Times New Roman"/>
              <a:cs typeface="Times New Roman"/>
            </a:endParaRPr>
          </a:p>
          <a:p>
            <a:pPr marL="38100" marR="367665" indent="38100">
              <a:lnSpc>
                <a:spcPct val="100000"/>
              </a:lnSpc>
              <a:spcBef>
                <a:spcPts val="480"/>
              </a:spcBef>
            </a:pP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Ценности</a:t>
            </a:r>
            <a:r>
              <a:rPr sz="2000" b="1" spc="-4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культура</a:t>
            </a:r>
            <a:r>
              <a:rPr sz="2000" b="1" spc="-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и</a:t>
            </a:r>
            <a:r>
              <a:rPr sz="2000" b="1" spc="-4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A6014B"/>
                </a:solidFill>
                <a:latin typeface="Times New Roman"/>
                <a:cs typeface="Times New Roman"/>
              </a:rPr>
              <a:t>красота</a:t>
            </a:r>
            <a:r>
              <a:rPr sz="2000" b="1" spc="-3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лежат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эстетического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направления</a:t>
            </a:r>
            <a:r>
              <a:rPr sz="20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6949" y="386842"/>
            <a:ext cx="61487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Формы</a:t>
            </a:r>
            <a:r>
              <a:rPr sz="2800" spc="-90" dirty="0"/>
              <a:t> </a:t>
            </a:r>
            <a:r>
              <a:rPr sz="2800" spc="-10" dirty="0"/>
              <a:t>взаимодействия</a:t>
            </a:r>
            <a:r>
              <a:rPr sz="2800" spc="-85" dirty="0"/>
              <a:t> </a:t>
            </a:r>
            <a:r>
              <a:rPr sz="2800" dirty="0"/>
              <a:t>с</a:t>
            </a:r>
            <a:r>
              <a:rPr sz="2800" spc="-95" dirty="0"/>
              <a:t> </a:t>
            </a:r>
            <a:r>
              <a:rPr sz="2800" spc="-10" dirty="0"/>
              <a:t>родителями</a:t>
            </a:r>
            <a:endParaRPr sz="280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859282"/>
            <a:ext cx="7527925" cy="2661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158750" indent="-342900">
              <a:lnSpc>
                <a:spcPct val="1002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Информационно-</a:t>
            </a:r>
            <a:r>
              <a:rPr sz="2400" b="1" spc="-8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аналитические:</a:t>
            </a:r>
            <a:r>
              <a:rPr sz="2400" b="1" spc="-10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анкетирование,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опросы,</a:t>
            </a:r>
            <a:r>
              <a:rPr sz="2000" b="1" spc="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интервьюирование;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непосредственный</a:t>
            </a:r>
            <a:r>
              <a:rPr sz="2000" b="1" spc="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контакт 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сотрудников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ДОО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родителем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или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использование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дополнительных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средств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коммуникации</a:t>
            </a:r>
            <a:r>
              <a:rPr sz="20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(телефон,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Интернет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др.),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работа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родительских</a:t>
            </a:r>
            <a:r>
              <a:rPr sz="20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комитетов</a:t>
            </a:r>
            <a:endParaRPr sz="2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299"/>
              </a:lnSpc>
              <a:spcBef>
                <a:spcPts val="55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Наглядно-</a:t>
            </a:r>
            <a:r>
              <a:rPr sz="2400" b="1" spc="-12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информационные:</a:t>
            </a:r>
            <a:r>
              <a:rPr sz="2400" b="1" spc="-7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информационные</a:t>
            </a:r>
            <a:r>
              <a:rPr sz="2000" b="1" spc="-11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стенды,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газеты,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журналы,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книги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пр.;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выставки</a:t>
            </a:r>
            <a:r>
              <a:rPr sz="20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детских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 работ,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буклеты,</a:t>
            </a:r>
            <a:r>
              <a:rPr sz="20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фото-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репортажи;</a:t>
            </a:r>
            <a:r>
              <a:rPr sz="20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сайт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Детского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сада.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0442" y="3566541"/>
            <a:ext cx="2787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Познавательные: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03040" y="3616833"/>
            <a:ext cx="46075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46885" algn="l"/>
                <a:tab pos="3042285" algn="l"/>
                <a:tab pos="4447540" algn="l"/>
              </a:tabLst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родительские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собрания,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групповые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0442" y="3933825"/>
            <a:ext cx="7559675" cy="168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индивидуальные</a:t>
            </a:r>
            <a:r>
              <a:rPr sz="2000" b="1" spc="1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консультации,</a:t>
            </a:r>
            <a:r>
              <a:rPr sz="2000" b="1" spc="1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практикумы</a:t>
            </a:r>
            <a:r>
              <a:rPr sz="2000" b="1" spc="1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мастер-классы,</a:t>
            </a:r>
            <a:endParaRPr sz="2000">
              <a:latin typeface="Times New Roman"/>
              <a:cs typeface="Times New Roman"/>
            </a:endParaRPr>
          </a:p>
          <a:p>
            <a:pPr marL="354965" marR="6985">
              <a:lnSpc>
                <a:spcPts val="2350"/>
              </a:lnSpc>
              <a:spcBef>
                <a:spcPts val="120"/>
              </a:spcBef>
              <a:tabLst>
                <a:tab pos="1771650" algn="l"/>
                <a:tab pos="2981960" algn="l"/>
                <a:tab pos="4446270" algn="l"/>
                <a:tab pos="6372860" algn="l"/>
              </a:tabLst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«круглые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столы»,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тренинги,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конференции,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открытые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мероприятия,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проекты,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клубы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по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интересам.</a:t>
            </a:r>
            <a:endParaRPr sz="2000">
              <a:latin typeface="Times New Roman"/>
              <a:cs typeface="Times New Roman"/>
            </a:endParaRPr>
          </a:p>
          <a:p>
            <a:pPr marL="354965" marR="848994" indent="-342900">
              <a:lnSpc>
                <a:spcPct val="100600"/>
              </a:lnSpc>
              <a:spcBef>
                <a:spcPts val="53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Досуговые:</a:t>
            </a:r>
            <a:r>
              <a:rPr sz="2400" b="1" spc="-10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праздники,</a:t>
            </a:r>
            <a:r>
              <a:rPr sz="20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совместные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проекты,</a:t>
            </a:r>
            <a:r>
              <a:rPr sz="20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досуги,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акции,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участие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родителей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конкурсах,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выставках.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592" y="273811"/>
            <a:ext cx="73456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/>
              <a:t>Обзовательная</a:t>
            </a:r>
            <a:r>
              <a:rPr sz="3600" spc="-114" dirty="0"/>
              <a:t> </a:t>
            </a:r>
            <a:r>
              <a:rPr sz="3600" dirty="0" err="1"/>
              <a:t>программа</a:t>
            </a:r>
            <a:r>
              <a:rPr sz="3600" spc="-100" dirty="0"/>
              <a:t> </a:t>
            </a:r>
            <a:r>
              <a:rPr lang="ru-RU" sz="3600" spc="-100" dirty="0" smtClean="0"/>
              <a:t>Ч</a:t>
            </a:r>
            <a:r>
              <a:rPr sz="3600" spc="-10" dirty="0" smtClean="0"/>
              <a:t>ДОУ</a:t>
            </a:r>
            <a:endParaRPr sz="36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0085" y="1066800"/>
            <a:ext cx="7924800" cy="2968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2778760" algn="l"/>
                <a:tab pos="4366895" algn="l"/>
                <a:tab pos="5028565" algn="l"/>
              </a:tabLst>
            </a:pPr>
            <a:r>
              <a:rPr lang="ru-RU" sz="3200" b="1" dirty="0">
                <a:solidFill>
                  <a:srgbClr val="001F5F"/>
                </a:solidFill>
                <a:latin typeface="Times New Roman"/>
                <a:cs typeface="Times New Roman"/>
              </a:rPr>
              <a:t>б</a:t>
            </a:r>
            <a:r>
              <a:rPr sz="3200" b="1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удет</a:t>
            </a:r>
            <a:r>
              <a:rPr lang="ru-RU" sz="32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разрабатываться</a:t>
            </a:r>
            <a:r>
              <a:rPr lang="ru-RU" sz="32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с</a:t>
            </a:r>
            <a:r>
              <a:rPr lang="ru-RU" sz="32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учетом</a:t>
            </a:r>
            <a:r>
              <a:rPr sz="3200" b="1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Федеральной</a:t>
            </a:r>
            <a:r>
              <a:rPr lang="ru-RU" sz="3200" b="1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образовательной</a:t>
            </a:r>
            <a:r>
              <a:rPr lang="ru-RU" sz="3200" b="1" spc="-2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Программы</a:t>
            </a:r>
            <a:r>
              <a:rPr lang="ru-RU" sz="32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дошкольного</a:t>
            </a:r>
            <a:r>
              <a:rPr lang="ru-RU" sz="32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образования</a:t>
            </a:r>
            <a:r>
              <a:rPr sz="3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, </a:t>
            </a:r>
            <a:r>
              <a:rPr sz="3200" b="1" spc="-20" dirty="0" smtClean="0">
                <a:solidFill>
                  <a:srgbClr val="001F5F"/>
                </a:solidFill>
                <a:latin typeface="Times New Roman"/>
                <a:cs typeface="Times New Roman"/>
              </a:rPr>
              <a:t>ФГОС</a:t>
            </a:r>
            <a:r>
              <a:rPr lang="ru-RU" sz="3200" b="1" spc="-2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25" dirty="0" smtClean="0">
                <a:solidFill>
                  <a:srgbClr val="001F5F"/>
                </a:solidFill>
                <a:latin typeface="Times New Roman"/>
                <a:cs typeface="Times New Roman"/>
              </a:rPr>
              <a:t>ДО,</a:t>
            </a:r>
            <a:r>
              <a:rPr lang="ru-RU" sz="3200" b="1" spc="-2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особенностей</a:t>
            </a:r>
            <a:r>
              <a:rPr lang="ru-RU" sz="3200" b="1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образовательного</a:t>
            </a:r>
            <a:r>
              <a:rPr sz="3200" b="1" spc="26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imes New Roman"/>
                <a:cs typeface="Times New Roman"/>
              </a:rPr>
              <a:t>учреждения,</a:t>
            </a:r>
            <a:r>
              <a:rPr sz="3200" b="1" spc="2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региона, </a:t>
            </a:r>
            <a:r>
              <a:rPr sz="3200" b="1" dirty="0" err="1">
                <a:solidFill>
                  <a:srgbClr val="001F5F"/>
                </a:solidFill>
                <a:latin typeface="Times New Roman"/>
                <a:cs typeface="Times New Roman"/>
              </a:rPr>
              <a:t>образовательных</a:t>
            </a:r>
            <a:r>
              <a:rPr sz="3200" b="1" spc="665" dirty="0">
                <a:solidFill>
                  <a:srgbClr val="001F5F"/>
                </a:solidFill>
                <a:latin typeface="Times New Roman"/>
                <a:cs typeface="Times New Roman"/>
              </a:rPr>
              <a:t>    </a:t>
            </a:r>
            <a:r>
              <a:rPr sz="3200" b="1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потребностей</a:t>
            </a:r>
            <a:r>
              <a:rPr lang="ru-RU" sz="32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50" dirty="0" smtClean="0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sz="3200" b="1" dirty="0">
                <a:solidFill>
                  <a:srgbClr val="001F5F"/>
                </a:solidFill>
                <a:latin typeface="Times New Roman"/>
                <a:cs typeface="Times New Roman"/>
              </a:rPr>
              <a:t>запросов</a:t>
            </a:r>
            <a:r>
              <a:rPr sz="3200" b="1" spc="-1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воспитанников.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6776" y="2598241"/>
            <a:ext cx="467423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860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latin typeface="Times New Roman"/>
                <a:cs typeface="Times New Roman"/>
              </a:rPr>
              <a:t>СПАСИБО</a:t>
            </a:r>
            <a:r>
              <a:rPr sz="5400" b="0" spc="-330" dirty="0">
                <a:latin typeface="Times New Roman"/>
                <a:cs typeface="Times New Roman"/>
              </a:rPr>
              <a:t> </a:t>
            </a:r>
            <a:r>
              <a:rPr sz="5400" b="0" spc="-25" dirty="0">
                <a:latin typeface="Times New Roman"/>
                <a:cs typeface="Times New Roman"/>
              </a:rPr>
              <a:t>ЗА </a:t>
            </a:r>
            <a:r>
              <a:rPr sz="5400" b="0" spc="-10" dirty="0">
                <a:latin typeface="Times New Roman"/>
                <a:cs typeface="Times New Roman"/>
              </a:rPr>
              <a:t>ВНИМАНИЕ!!!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6675" y="915365"/>
            <a:ext cx="7392034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A6014B"/>
                </a:solidFill>
                <a:latin typeface="Times New Roman"/>
                <a:cs typeface="Times New Roman"/>
              </a:rPr>
              <a:t>Федеральная</a:t>
            </a:r>
            <a:r>
              <a:rPr sz="2800" b="1" spc="235" dirty="0">
                <a:solidFill>
                  <a:srgbClr val="A6014B"/>
                </a:solidFill>
                <a:latin typeface="Times New Roman"/>
                <a:cs typeface="Times New Roman"/>
              </a:rPr>
              <a:t>   </a:t>
            </a:r>
            <a:r>
              <a:rPr sz="2800" b="1" dirty="0">
                <a:solidFill>
                  <a:srgbClr val="A6014B"/>
                </a:solidFill>
                <a:latin typeface="Times New Roman"/>
                <a:cs typeface="Times New Roman"/>
              </a:rPr>
              <a:t>образовательная</a:t>
            </a:r>
            <a:r>
              <a:rPr sz="2800" b="1" spc="235" dirty="0">
                <a:solidFill>
                  <a:srgbClr val="A6014B"/>
                </a:solidFill>
                <a:latin typeface="Times New Roman"/>
                <a:cs typeface="Times New Roman"/>
              </a:rPr>
              <a:t>   </a:t>
            </a:r>
            <a:r>
              <a:rPr sz="28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программа </a:t>
            </a:r>
            <a:r>
              <a:rPr sz="2800" b="1" dirty="0">
                <a:solidFill>
                  <a:srgbClr val="A6014B"/>
                </a:solidFill>
                <a:latin typeface="Times New Roman"/>
                <a:cs typeface="Times New Roman"/>
              </a:rPr>
              <a:t>дошкольного</a:t>
            </a:r>
            <a:r>
              <a:rPr sz="2800" b="1" spc="48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A6014B"/>
                </a:solidFill>
                <a:latin typeface="Times New Roman"/>
                <a:cs typeface="Times New Roman"/>
              </a:rPr>
              <a:t>образования</a:t>
            </a:r>
            <a:r>
              <a:rPr sz="2800" b="1" spc="465" dirty="0">
                <a:solidFill>
                  <a:srgbClr val="A6014B"/>
                </a:solidFill>
                <a:latin typeface="Times New Roman"/>
                <a:cs typeface="Times New Roman"/>
              </a:rPr>
              <a:t>  </a:t>
            </a:r>
            <a:r>
              <a:rPr sz="2800" b="1" dirty="0">
                <a:solidFill>
                  <a:srgbClr val="A6014B"/>
                </a:solidFill>
                <a:latin typeface="Times New Roman"/>
                <a:cs typeface="Times New Roman"/>
              </a:rPr>
              <a:t>(ФОП</a:t>
            </a:r>
            <a:r>
              <a:rPr sz="2800" b="1" spc="459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A6014B"/>
                </a:solidFill>
                <a:latin typeface="Times New Roman"/>
                <a:cs typeface="Times New Roman"/>
              </a:rPr>
              <a:t>ДО)</a:t>
            </a:r>
            <a:r>
              <a:rPr sz="2800" b="1" spc="48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A6014B"/>
                </a:solidFill>
                <a:latin typeface="Times New Roman"/>
                <a:cs typeface="Times New Roman"/>
              </a:rPr>
              <a:t>-</a:t>
            </a:r>
            <a:r>
              <a:rPr sz="2800" b="1" spc="4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8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это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новая</a:t>
            </a:r>
            <a:r>
              <a:rPr sz="2800" b="1" spc="3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федеральная</a:t>
            </a:r>
            <a:r>
              <a:rPr sz="2800" b="1" spc="3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программа</a:t>
            </a:r>
            <a:r>
              <a:rPr sz="2800" b="1" spc="3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образования,</a:t>
            </a:r>
            <a:r>
              <a:rPr sz="2800" b="1" spc="4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вступившая</a:t>
            </a:r>
            <a:r>
              <a:rPr sz="2800" b="1" spc="4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800" b="1" spc="409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действие</a:t>
            </a:r>
            <a:r>
              <a:rPr sz="2800" b="1" spc="4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800" b="1" spc="4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2023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году.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81803" y="3049904"/>
            <a:ext cx="15360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правовой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6675" y="3049904"/>
            <a:ext cx="286131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729865" algn="l"/>
              </a:tabLst>
            </a:pPr>
            <a:r>
              <a:rPr sz="28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Нормативно</a:t>
            </a:r>
            <a:r>
              <a:rPr sz="2800" b="1" dirty="0">
                <a:solidFill>
                  <a:srgbClr val="A6014B"/>
                </a:solidFill>
                <a:latin typeface="Times New Roman"/>
                <a:cs typeface="Times New Roman"/>
              </a:rPr>
              <a:t>	</a:t>
            </a:r>
            <a:r>
              <a:rPr sz="28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-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определяющий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20388" y="3476625"/>
            <a:ext cx="12020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единые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6675" y="3903345"/>
            <a:ext cx="52114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12645" algn="l"/>
                <a:tab pos="3720465" algn="l"/>
                <a:tab pos="4993005" algn="l"/>
              </a:tabLst>
            </a:pP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Федерации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базовые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объем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37605" y="3049904"/>
            <a:ext cx="288861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4920" algn="r">
              <a:lnSpc>
                <a:spcPct val="100000"/>
              </a:lnSpc>
              <a:spcBef>
                <a:spcPts val="95"/>
              </a:spcBef>
              <a:tabLst>
                <a:tab pos="1025525" algn="l"/>
              </a:tabLst>
            </a:pPr>
            <a:r>
              <a:rPr sz="28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документ</a:t>
            </a:r>
            <a:r>
              <a:rPr sz="2800" spc="-20" dirty="0">
                <a:solidFill>
                  <a:srgbClr val="A6014B"/>
                </a:solidFill>
                <a:latin typeface="Times New Roman"/>
                <a:cs typeface="Times New Roman"/>
              </a:rPr>
              <a:t>, </a:t>
            </a:r>
            <a:r>
              <a:rPr sz="28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для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8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Российской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содержание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36675" y="4329760"/>
            <a:ext cx="7390130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образования</a:t>
            </a:r>
            <a:r>
              <a:rPr sz="2800" b="1" spc="2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определенного</a:t>
            </a:r>
            <a:r>
              <a:rPr sz="2800" b="1" spc="3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уровня</a:t>
            </a:r>
            <a:r>
              <a:rPr sz="2800" b="1" spc="2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800" b="1" spc="1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(или)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определенной</a:t>
            </a:r>
            <a:r>
              <a:rPr sz="2800" b="1" spc="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направленности,</a:t>
            </a:r>
            <a:r>
              <a:rPr sz="2800" b="1" spc="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планируемые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результаты</a:t>
            </a:r>
            <a:r>
              <a:rPr sz="2800" b="1" spc="570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освоения</a:t>
            </a:r>
            <a:r>
              <a:rPr sz="2800" b="1" spc="570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образовательной программы.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9093" y="1289177"/>
            <a:ext cx="3859529" cy="809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72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1800225" algn="l"/>
                <a:tab pos="1835150" algn="l"/>
                <a:tab pos="225107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обучение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	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воспитание России,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54929" y="1289177"/>
            <a:ext cx="3766185" cy="809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2720" marR="5080" indent="-160020">
              <a:lnSpc>
                <a:spcPct val="107200"/>
              </a:lnSpc>
              <a:spcBef>
                <a:spcPts val="95"/>
              </a:spcBef>
              <a:tabLst>
                <a:tab pos="1343025" algn="l"/>
                <a:tab pos="1362710" algn="l"/>
                <a:tab pos="2083435" algn="l"/>
                <a:tab pos="3576954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ребенка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как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гражданина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основ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гражданской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9093" y="2073020"/>
            <a:ext cx="7841615" cy="119888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300"/>
              </a:spcBef>
            </a:pP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культурной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идентичности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дошкольников;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6700"/>
              </a:lnSpc>
              <a:spcBef>
                <a:spcPts val="15"/>
              </a:spcBef>
              <a:buFont typeface="Arial MT"/>
              <a:buChar char="•"/>
              <a:tabLst>
                <a:tab pos="355600" algn="l"/>
                <a:tab pos="1852295" algn="l"/>
                <a:tab pos="2306320" algn="l"/>
                <a:tab pos="3132455" algn="l"/>
                <a:tab pos="4071620" algn="l"/>
                <a:tab pos="4168775" algn="l"/>
                <a:tab pos="4647565" algn="l"/>
                <a:tab pos="5999480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создание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общего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ядра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содержания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образования,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основанного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	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на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духовно-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нравственных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22019" y="3246882"/>
            <a:ext cx="4097020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2010410" algn="l"/>
                <a:tab pos="261429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ценностях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российского подрастающего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поколения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1378" y="3246882"/>
            <a:ext cx="3231515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780" marR="5080" indent="-259079">
              <a:lnSpc>
                <a:spcPct val="107100"/>
              </a:lnSpc>
              <a:spcBef>
                <a:spcPts val="100"/>
              </a:spcBef>
              <a:tabLst>
                <a:tab pos="1225550" algn="l"/>
                <a:tab pos="1621790" algn="l"/>
                <a:tab pos="3042285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народа,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воспитание 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как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знающего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22019" y="4030217"/>
            <a:ext cx="7499984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2054860" algn="l"/>
                <a:tab pos="3531870" algn="l"/>
                <a:tab pos="3996690" algn="l"/>
                <a:tab pos="5541010" algn="l"/>
                <a:tab pos="6592570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уважающего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историю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культуру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своей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семьи,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большой</a:t>
            </a:r>
            <a:r>
              <a:rPr sz="24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малой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Родины;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79093" y="4812284"/>
            <a:ext cx="7842884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71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1849120" algn="l"/>
                <a:tab pos="1910080" algn="l"/>
                <a:tab pos="3216275" algn="l"/>
                <a:tab pos="5944870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создание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единого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образовательного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пространства обучения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	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22019" y="5621528"/>
            <a:ext cx="17856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поступления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37001" y="5203952"/>
            <a:ext cx="5486400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835" marR="5080" indent="-318770">
              <a:lnSpc>
                <a:spcPct val="107100"/>
              </a:lnSpc>
              <a:spcBef>
                <a:spcPts val="100"/>
              </a:spcBef>
              <a:tabLst>
                <a:tab pos="1654175" algn="l"/>
                <a:tab pos="1922145" algn="l"/>
                <a:tab pos="2393315" algn="l"/>
                <a:tab pos="2955290" algn="l"/>
                <a:tab pos="3538220" algn="l"/>
                <a:tab pos="5163820" algn="l"/>
              </a:tabLst>
            </a:pP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	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детей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от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рождения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до 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детей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	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общеобразовательную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2019" y="6013196"/>
            <a:ext cx="7331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организацию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вне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зависимости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от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места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проживания</a:t>
            </a:r>
            <a:r>
              <a:rPr sz="2400" spc="-10" dirty="0">
                <a:solidFill>
                  <a:srgbClr val="0E3367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311402" y="467309"/>
            <a:ext cx="59931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Основные</a:t>
            </a:r>
            <a:r>
              <a:rPr sz="3200" spc="-130" dirty="0"/>
              <a:t> </a:t>
            </a:r>
            <a:r>
              <a:rPr sz="3200" dirty="0"/>
              <a:t>функции</a:t>
            </a:r>
            <a:r>
              <a:rPr sz="3200" spc="-125" dirty="0"/>
              <a:t> </a:t>
            </a:r>
            <a:r>
              <a:rPr sz="3200" spc="-10" dirty="0"/>
              <a:t>Программы</a:t>
            </a:r>
            <a:endParaRPr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509" y="485089"/>
            <a:ext cx="7874000" cy="5879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Документ</a:t>
            </a:r>
            <a:r>
              <a:rPr sz="2400" b="1" spc="-11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рассчитан</a:t>
            </a:r>
            <a:r>
              <a:rPr sz="2400" b="1" spc="-10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на</a:t>
            </a:r>
            <a:r>
              <a:rPr sz="2400" b="1" spc="-10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дошкольное</a:t>
            </a:r>
            <a:r>
              <a:rPr sz="2400" b="1" spc="-9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воспитания</a:t>
            </a:r>
            <a:r>
              <a:rPr sz="2400" b="1" spc="-9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обучение</a:t>
            </a:r>
            <a:r>
              <a:rPr sz="2400" b="1" spc="-7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детей</a:t>
            </a:r>
            <a:r>
              <a:rPr sz="2400" b="1" spc="-8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разных</a:t>
            </a:r>
            <a:r>
              <a:rPr sz="2400" b="1" spc="-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возрастных</a:t>
            </a:r>
            <a:r>
              <a:rPr sz="2400" b="1" spc="-7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групп:</a:t>
            </a:r>
            <a:endParaRPr sz="2400">
              <a:latin typeface="Times New Roman"/>
              <a:cs typeface="Times New Roman"/>
            </a:endParaRPr>
          </a:p>
          <a:p>
            <a:pPr marL="196215" indent="-193675">
              <a:lnSpc>
                <a:spcPct val="100000"/>
              </a:lnSpc>
              <a:buSzPct val="93750"/>
              <a:buChar char="●"/>
              <a:tabLst>
                <a:tab pos="19621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рождения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до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года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(младенческий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период);</a:t>
            </a:r>
            <a:endParaRPr sz="2400">
              <a:latin typeface="Times New Roman"/>
              <a:cs typeface="Times New Roman"/>
            </a:endParaRPr>
          </a:p>
          <a:p>
            <a:pPr marL="196215" indent="-193675">
              <a:lnSpc>
                <a:spcPct val="100000"/>
              </a:lnSpc>
              <a:buSzPct val="93750"/>
              <a:buChar char="●"/>
              <a:tabLst>
                <a:tab pos="19621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от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1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до</a:t>
            </a:r>
            <a:r>
              <a:rPr sz="24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3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лет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(ранний</a:t>
            </a:r>
            <a:r>
              <a:rPr sz="24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дошкольный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период);</a:t>
            </a:r>
            <a:endParaRPr sz="2400">
              <a:latin typeface="Times New Roman"/>
              <a:cs typeface="Times New Roman"/>
            </a:endParaRPr>
          </a:p>
          <a:p>
            <a:pPr marL="196850" indent="-196850">
              <a:lnSpc>
                <a:spcPct val="100000"/>
              </a:lnSpc>
              <a:buSzPct val="95833"/>
              <a:buChar char="●"/>
              <a:tabLst>
                <a:tab pos="196850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от</a:t>
            </a:r>
            <a:r>
              <a:rPr sz="24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3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до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7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лет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(дошкольный</a:t>
            </a:r>
            <a:r>
              <a:rPr sz="2400" b="1" spc="-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период).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Структура</a:t>
            </a:r>
            <a:r>
              <a:rPr sz="24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ФОП</a:t>
            </a:r>
            <a:r>
              <a:rPr sz="2400" b="1" spc="-6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ДО</a:t>
            </a:r>
            <a:r>
              <a:rPr sz="2400" b="1" spc="-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Программа</a:t>
            </a:r>
            <a:r>
              <a:rPr sz="2400" b="1" spc="-5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состоит</a:t>
            </a:r>
            <a:r>
              <a:rPr sz="2400" b="1" spc="-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из</a:t>
            </a:r>
            <a:r>
              <a:rPr sz="2400" b="1" spc="-6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трех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разделов:</a:t>
            </a:r>
            <a:r>
              <a:rPr sz="2400" b="1" spc="-6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целевого</a:t>
            </a:r>
            <a:r>
              <a:rPr sz="2400" b="1" spc="-7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A6014B"/>
                </a:solidFill>
                <a:latin typeface="Times New Roman"/>
                <a:cs typeface="Times New Roman"/>
              </a:rPr>
              <a:t>содержательного</a:t>
            </a:r>
            <a:r>
              <a:rPr sz="2400" b="1" spc="-7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организационного</a:t>
            </a:r>
            <a:r>
              <a:rPr sz="2400" b="1" spc="-3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а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также</a:t>
            </a:r>
            <a:r>
              <a:rPr sz="2400" b="1" spc="-4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содержит</a:t>
            </a:r>
            <a:r>
              <a:rPr sz="24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в</a:t>
            </a:r>
            <a:r>
              <a:rPr sz="2400" b="1" spc="-50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себе</a:t>
            </a:r>
            <a:r>
              <a:rPr sz="2400" b="1" spc="-4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A6014B"/>
                </a:solidFill>
                <a:latin typeface="Times New Roman"/>
                <a:cs typeface="Times New Roman"/>
              </a:rPr>
              <a:t>учебно-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методические</a:t>
            </a:r>
            <a:r>
              <a:rPr sz="2400" b="1" spc="-45" dirty="0">
                <a:solidFill>
                  <a:srgbClr val="A6014B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A6014B"/>
                </a:solidFill>
                <a:latin typeface="Times New Roman"/>
                <a:cs typeface="Times New Roman"/>
              </a:rPr>
              <a:t>документы:</a:t>
            </a:r>
            <a:endParaRPr sz="2400">
              <a:latin typeface="Times New Roman"/>
              <a:cs typeface="Times New Roman"/>
            </a:endParaRPr>
          </a:p>
          <a:p>
            <a:pPr marL="198120" indent="-196850">
              <a:lnSpc>
                <a:spcPct val="100000"/>
              </a:lnSpc>
              <a:buSzPct val="95833"/>
              <a:buFont typeface="Times New Roman"/>
              <a:buChar char="●"/>
              <a:tabLst>
                <a:tab pos="198120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федеральную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рабочую</a:t>
            </a:r>
            <a:r>
              <a:rPr sz="2400" b="1" spc="-1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программу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воспитания;</a:t>
            </a:r>
            <a:endParaRPr sz="2400">
              <a:latin typeface="Times New Roman"/>
              <a:cs typeface="Times New Roman"/>
            </a:endParaRPr>
          </a:p>
          <a:p>
            <a:pPr marL="12700" marR="519430" indent="-10160">
              <a:lnSpc>
                <a:spcPct val="100000"/>
              </a:lnSpc>
              <a:spcBef>
                <a:spcPts val="5"/>
              </a:spcBef>
              <a:buSzPct val="93750"/>
              <a:buChar char="●"/>
              <a:tabLst>
                <a:tab pos="19621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примерный</a:t>
            </a:r>
            <a:r>
              <a:rPr sz="24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режим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распорядок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дня</a:t>
            </a:r>
            <a:r>
              <a:rPr sz="24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дошкольной группе;</a:t>
            </a:r>
            <a:endParaRPr sz="2400">
              <a:latin typeface="Times New Roman"/>
              <a:cs typeface="Times New Roman"/>
            </a:endParaRPr>
          </a:p>
          <a:p>
            <a:pPr marL="12700" marR="408305" indent="259715">
              <a:lnSpc>
                <a:spcPct val="100000"/>
              </a:lnSpc>
              <a:buChar char="●"/>
              <a:tabLst>
                <a:tab pos="27241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примерный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перечень</a:t>
            </a:r>
            <a:r>
              <a:rPr sz="2400" b="1" spc="-11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литературных,</a:t>
            </a:r>
            <a:r>
              <a:rPr sz="24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музыкальных, 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художественных,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анимационных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произведений</a:t>
            </a:r>
            <a:r>
              <a:rPr sz="24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для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реализации</a:t>
            </a:r>
            <a:r>
              <a:rPr sz="24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Федеральной</a:t>
            </a:r>
            <a:r>
              <a:rPr sz="24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программы;</a:t>
            </a:r>
            <a:endParaRPr sz="2400">
              <a:latin typeface="Times New Roman"/>
              <a:cs typeface="Times New Roman"/>
            </a:endParaRPr>
          </a:p>
          <a:p>
            <a:pPr marL="12700" marR="791845" indent="-10160">
              <a:lnSpc>
                <a:spcPct val="100000"/>
              </a:lnSpc>
              <a:buSzPct val="93750"/>
              <a:buChar char="●"/>
              <a:tabLst>
                <a:tab pos="196215" algn="l"/>
              </a:tabLst>
            </a:pP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	федеральный</a:t>
            </a:r>
            <a:r>
              <a:rPr sz="24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календарный</a:t>
            </a:r>
            <a:r>
              <a:rPr sz="24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E3367"/>
                </a:solidFill>
                <a:latin typeface="Times New Roman"/>
                <a:cs typeface="Times New Roman"/>
              </a:rPr>
              <a:t>план</a:t>
            </a:r>
            <a:r>
              <a:rPr sz="24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воспитательной работы.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3426" rIns="0" bIns="0" rtlCol="0">
            <a:spAutoFit/>
          </a:bodyPr>
          <a:lstStyle/>
          <a:p>
            <a:pPr marL="38608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Основная</a:t>
            </a:r>
            <a:r>
              <a:rPr sz="3600" spc="-95" dirty="0"/>
              <a:t> </a:t>
            </a:r>
            <a:r>
              <a:rPr sz="3600" dirty="0"/>
              <a:t>цель</a:t>
            </a:r>
            <a:r>
              <a:rPr sz="3600" spc="-95" dirty="0"/>
              <a:t> </a:t>
            </a:r>
            <a:r>
              <a:rPr sz="3600" spc="-10" dirty="0"/>
              <a:t>программы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2044" y="1592402"/>
            <a:ext cx="7174865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281430" algn="l"/>
              </a:tabLst>
            </a:pP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Целью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	Федеральной</a:t>
            </a:r>
            <a:r>
              <a:rPr sz="2800" b="1" spc="-1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программы</a:t>
            </a:r>
            <a:r>
              <a:rPr sz="2800" b="1" spc="-1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является разностороннее</a:t>
            </a:r>
            <a:r>
              <a:rPr sz="28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развитие</a:t>
            </a:r>
            <a:r>
              <a:rPr sz="28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ребёнка</a:t>
            </a:r>
            <a:r>
              <a:rPr sz="28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8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период </a:t>
            </a:r>
            <a:r>
              <a:rPr sz="28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</a:t>
            </a:r>
            <a:r>
              <a:rPr sz="28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детства</a:t>
            </a:r>
            <a:r>
              <a:rPr sz="28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28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учётом</a:t>
            </a:r>
            <a:r>
              <a:rPr sz="28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возрастных</a:t>
            </a:r>
            <a:r>
              <a:rPr sz="28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индивидуальных</a:t>
            </a:r>
            <a:r>
              <a:rPr sz="28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особенностей</a:t>
            </a:r>
            <a:r>
              <a:rPr sz="28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на</a:t>
            </a:r>
            <a:r>
              <a:rPr sz="28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основе </a:t>
            </a:r>
            <a:r>
              <a:rPr sz="28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духовно-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нравственных</a:t>
            </a:r>
            <a:r>
              <a:rPr sz="28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ценностей</a:t>
            </a:r>
            <a:endParaRPr sz="2800">
              <a:latin typeface="Times New Roman"/>
              <a:cs typeface="Times New Roman"/>
            </a:endParaRPr>
          </a:p>
          <a:p>
            <a:pPr marL="12700" marR="1232535">
              <a:lnSpc>
                <a:spcPct val="100000"/>
              </a:lnSpc>
              <a:spcBef>
                <a:spcPts val="5"/>
              </a:spcBef>
            </a:pP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российского</a:t>
            </a:r>
            <a:r>
              <a:rPr sz="2800" b="1" spc="-1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народа,</a:t>
            </a:r>
            <a:r>
              <a:rPr sz="2800" b="1" spc="-1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E3367"/>
                </a:solidFill>
                <a:latin typeface="Times New Roman"/>
                <a:cs typeface="Times New Roman"/>
              </a:rPr>
              <a:t>исторических</a:t>
            </a:r>
            <a:r>
              <a:rPr sz="2800" b="1" spc="-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8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национально-</a:t>
            </a:r>
            <a:r>
              <a:rPr sz="28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культурных</a:t>
            </a:r>
            <a:r>
              <a:rPr sz="2800" b="1" spc="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традиций.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1449" rIns="0" bIns="0" rtlCol="0">
            <a:spAutoFit/>
          </a:bodyPr>
          <a:lstStyle/>
          <a:p>
            <a:pPr marL="193167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Задачи</a:t>
            </a:r>
            <a:r>
              <a:rPr sz="2800" spc="-120" dirty="0"/>
              <a:t> </a:t>
            </a:r>
            <a:r>
              <a:rPr sz="2800" spc="-10" dirty="0"/>
              <a:t>программы: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1412494"/>
            <a:ext cx="7758430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53365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266065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Обеспечение</a:t>
            </a:r>
            <a:r>
              <a:rPr sz="20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единых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для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Российской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Федерации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содержания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ДО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планируемых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результатов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освоения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программы 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ДО;</a:t>
            </a:r>
            <a:endParaRPr sz="2000">
              <a:latin typeface="Times New Roman"/>
              <a:cs typeface="Times New Roman"/>
            </a:endParaRPr>
          </a:p>
          <a:p>
            <a:pPr marL="12700" marR="85090" indent="253365">
              <a:lnSpc>
                <a:spcPct val="100000"/>
              </a:lnSpc>
              <a:buAutoNum type="arabicPeriod"/>
              <a:tabLst>
                <a:tab pos="266065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Приобщение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детей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(в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соответствии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возрастными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особенностями)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базовым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ценностям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российского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народа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-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жизнь,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достоинство,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права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свободы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человека,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патриотизм,</a:t>
            </a:r>
            <a:endParaRPr sz="2000">
              <a:latin typeface="Times New Roman"/>
              <a:cs typeface="Times New Roman"/>
            </a:endParaRPr>
          </a:p>
          <a:p>
            <a:pPr marL="12700" marR="671830">
              <a:lnSpc>
                <a:spcPct val="100000"/>
              </a:lnSpc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гражданственность,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высокие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нравственные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идеалы,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крепкая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семья,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созидательный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труд,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приоритет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духовного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над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материальным,</a:t>
            </a:r>
            <a:r>
              <a:rPr sz="20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гуманизм,</a:t>
            </a:r>
            <a:r>
              <a:rPr sz="20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милосердие,</a:t>
            </a:r>
            <a:r>
              <a:rPr sz="20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справедливость,</a:t>
            </a:r>
            <a:endParaRPr sz="2000">
              <a:latin typeface="Times New Roman"/>
              <a:cs typeface="Times New Roman"/>
            </a:endParaRPr>
          </a:p>
          <a:p>
            <a:pPr marL="12700" marR="170180">
              <a:lnSpc>
                <a:spcPct val="100000"/>
              </a:lnSpc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коллективизм,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взаимопомощь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взаимоуважение,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историческая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память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преемственность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поколений,</a:t>
            </a:r>
            <a:r>
              <a:rPr sz="20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единство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народов</a:t>
            </a:r>
            <a:r>
              <a:rPr sz="20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России;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создание</a:t>
            </a:r>
            <a:r>
              <a:rPr sz="2000" b="1" spc="-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условий</a:t>
            </a:r>
            <a:r>
              <a:rPr sz="2000" b="1" spc="-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для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формирования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ценностного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отношения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к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окружающему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миру,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становления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опыта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действий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поступков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на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осмысления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ценностей;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9682" y="283209"/>
            <a:ext cx="28295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Задачи</a:t>
            </a:r>
            <a:r>
              <a:rPr spc="-145" dirty="0"/>
              <a:t> </a:t>
            </a:r>
            <a:r>
              <a:rPr spc="-10" dirty="0"/>
              <a:t>Программы: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8509" y="990676"/>
            <a:ext cx="432498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8784" algn="l"/>
                <a:tab pos="2024380" algn="l"/>
              </a:tabLst>
            </a:pP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3.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Построение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(структурирование)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14594" y="990676"/>
            <a:ext cx="138303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содержания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8509" y="1296162"/>
            <a:ext cx="5882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95780" algn="l"/>
                <a:tab pos="2296795" algn="l"/>
                <a:tab pos="3281679" algn="l"/>
                <a:tab pos="4150360" algn="l"/>
                <a:tab pos="5721985" algn="l"/>
              </a:tabLst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на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учета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возрастных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63231" y="990676"/>
            <a:ext cx="2004695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6515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образовательной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индивидуальных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076" y="1600962"/>
            <a:ext cx="8969375" cy="5208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90905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особенностей</a:t>
            </a:r>
            <a:r>
              <a:rPr sz="20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развития;</a:t>
            </a:r>
            <a:endParaRPr sz="2000">
              <a:latin typeface="Times New Roman"/>
              <a:cs typeface="Times New Roman"/>
            </a:endParaRPr>
          </a:p>
          <a:p>
            <a:pPr marL="890905" marR="6350" indent="316230" algn="just">
              <a:lnSpc>
                <a:spcPct val="100000"/>
              </a:lnSpc>
              <a:buAutoNum type="arabicPeriod" startAt="4"/>
              <a:tabLst>
                <a:tab pos="1207135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Создание</a:t>
            </a:r>
            <a:r>
              <a:rPr sz="2000" b="1" spc="3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условий</a:t>
            </a:r>
            <a:r>
              <a:rPr sz="2000" b="1" spc="4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для</a:t>
            </a:r>
            <a:r>
              <a:rPr sz="2000" b="1" spc="4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равного</a:t>
            </a:r>
            <a:r>
              <a:rPr sz="2000" b="1" spc="4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доступа</a:t>
            </a:r>
            <a:r>
              <a:rPr sz="2000" b="1" spc="4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</a:t>
            </a:r>
            <a:r>
              <a:rPr sz="2000" b="1" spc="409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образованию</a:t>
            </a:r>
            <a:r>
              <a:rPr sz="2000" b="1" spc="409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для</a:t>
            </a:r>
            <a:r>
              <a:rPr sz="2000" b="1" spc="4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всех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детей</a:t>
            </a:r>
            <a:r>
              <a:rPr sz="2000" b="1" spc="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</a:t>
            </a:r>
            <a:r>
              <a:rPr sz="2000" b="1" spc="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возраста</a:t>
            </a:r>
            <a:r>
              <a:rPr sz="2000" b="1" spc="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</a:t>
            </a:r>
            <a:r>
              <a:rPr sz="2000" b="1" spc="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учетом</a:t>
            </a:r>
            <a:r>
              <a:rPr sz="2000" b="1" spc="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разнообразия</a:t>
            </a:r>
            <a:r>
              <a:rPr sz="2000" b="1" spc="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образовательных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потребностей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индивидуальных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возможностей;</a:t>
            </a:r>
            <a:endParaRPr sz="2000">
              <a:latin typeface="Times New Roman"/>
              <a:cs typeface="Times New Roman"/>
            </a:endParaRPr>
          </a:p>
          <a:p>
            <a:pPr marL="890905" marR="8890" indent="273685" algn="just">
              <a:lnSpc>
                <a:spcPct val="100000"/>
              </a:lnSpc>
              <a:buAutoNum type="arabicPeriod" startAt="4"/>
              <a:tabLst>
                <a:tab pos="1164590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Охрана</a:t>
            </a:r>
            <a:r>
              <a:rPr sz="2000" b="1" spc="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укрепление</a:t>
            </a:r>
            <a:r>
              <a:rPr sz="2000" b="1" spc="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физического</a:t>
            </a:r>
            <a:r>
              <a:rPr sz="2000" b="1" spc="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психического</a:t>
            </a:r>
            <a:r>
              <a:rPr sz="2000" b="1" spc="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здоровья</a:t>
            </a:r>
            <a:r>
              <a:rPr sz="2000" b="1" spc="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детей,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том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числе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их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эмоционального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благополучия;</a:t>
            </a:r>
            <a:endParaRPr sz="2000">
              <a:latin typeface="Times New Roman"/>
              <a:cs typeface="Times New Roman"/>
            </a:endParaRPr>
          </a:p>
          <a:p>
            <a:pPr marL="890905" marR="5715" indent="346710" algn="just">
              <a:lnSpc>
                <a:spcPct val="100000"/>
              </a:lnSpc>
              <a:buAutoNum type="arabicPeriod" startAt="4"/>
              <a:tabLst>
                <a:tab pos="1237615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Обеспечение</a:t>
            </a:r>
            <a:r>
              <a:rPr sz="2000" b="1" spc="9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развития</a:t>
            </a:r>
            <a:r>
              <a:rPr sz="2000" b="1" spc="10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физических,</a:t>
            </a:r>
            <a:r>
              <a:rPr sz="2000" b="1" spc="8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личностных,</a:t>
            </a:r>
            <a:r>
              <a:rPr sz="2000" b="1" spc="100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нравственных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качеств</a:t>
            </a:r>
            <a:r>
              <a:rPr sz="2000" b="1" spc="3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3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основ</a:t>
            </a:r>
            <a:r>
              <a:rPr sz="2000" b="1" spc="3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патриотизма,</a:t>
            </a:r>
            <a:r>
              <a:rPr sz="2000" b="1" spc="38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интеллектуальных</a:t>
            </a:r>
            <a:r>
              <a:rPr sz="2000" b="1" spc="3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3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художественно-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творческих</a:t>
            </a:r>
            <a:r>
              <a:rPr sz="2000" b="1" spc="425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способностей</a:t>
            </a:r>
            <a:r>
              <a:rPr sz="2000" b="1" spc="430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ребенка,</a:t>
            </a:r>
            <a:r>
              <a:rPr sz="2000" b="1" spc="425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его</a:t>
            </a:r>
            <a:r>
              <a:rPr sz="2000" b="1" spc="425" dirty="0">
                <a:solidFill>
                  <a:srgbClr val="0E3367"/>
                </a:solidFill>
                <a:latin typeface="Times New Roman"/>
                <a:cs typeface="Times New Roman"/>
              </a:rPr>
              <a:t>   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инициативности, самостоятельности</a:t>
            </a:r>
            <a:r>
              <a:rPr sz="20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ответственности;</a:t>
            </a:r>
            <a:endParaRPr sz="2000">
              <a:latin typeface="Times New Roman"/>
              <a:cs typeface="Times New Roman"/>
            </a:endParaRPr>
          </a:p>
          <a:p>
            <a:pPr marL="890905" marR="5080" algn="just">
              <a:lnSpc>
                <a:spcPct val="100000"/>
              </a:lnSpc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7</a:t>
            </a:r>
            <a:r>
              <a:rPr sz="2000" b="1" spc="185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Обеспечение</a:t>
            </a:r>
            <a:r>
              <a:rPr sz="2000" b="1" spc="195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психолого-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педагогической</a:t>
            </a:r>
            <a:r>
              <a:rPr sz="2000" b="1" spc="185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поддержки</a:t>
            </a:r>
            <a:r>
              <a:rPr sz="2000" b="1" spc="185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семьи</a:t>
            </a:r>
            <a:r>
              <a:rPr sz="2000" b="1" spc="190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повышение</a:t>
            </a:r>
            <a:r>
              <a:rPr sz="2000" b="1" spc="9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компетентности</a:t>
            </a:r>
            <a:r>
              <a:rPr sz="2000" b="1" spc="1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родителей</a:t>
            </a:r>
            <a:r>
              <a:rPr sz="2000" b="1" spc="114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(законных</a:t>
            </a:r>
            <a:r>
              <a:rPr sz="2000" b="1" spc="11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представителей)</a:t>
            </a:r>
            <a:r>
              <a:rPr sz="2000" b="1" spc="1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в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вопросах</a:t>
            </a:r>
            <a:r>
              <a:rPr sz="2000" b="1" spc="4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воспитания,</a:t>
            </a:r>
            <a:r>
              <a:rPr sz="2000" b="1" spc="4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обучения</a:t>
            </a:r>
            <a:r>
              <a:rPr sz="2000" b="1" spc="4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4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развития,</a:t>
            </a:r>
            <a:r>
              <a:rPr sz="2000" b="1" spc="4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охраны</a:t>
            </a:r>
            <a:r>
              <a:rPr sz="2000" b="1" spc="4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4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укрепления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здоровья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детей,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обеспечения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их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безопасности;</a:t>
            </a:r>
            <a:endParaRPr sz="2000">
              <a:latin typeface="Times New Roman"/>
              <a:cs typeface="Times New Roman"/>
            </a:endParaRPr>
          </a:p>
          <a:p>
            <a:pPr marL="890905" marR="6350" algn="just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8.</a:t>
            </a:r>
            <a:r>
              <a:rPr sz="2000" b="1" spc="1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Достижение</a:t>
            </a:r>
            <a:r>
              <a:rPr sz="2000" b="1" spc="2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детьми</a:t>
            </a:r>
            <a:r>
              <a:rPr sz="2000" b="1" spc="2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на</a:t>
            </a:r>
            <a:r>
              <a:rPr sz="2000" b="1" spc="2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этапе</a:t>
            </a:r>
            <a:r>
              <a:rPr sz="2000" b="1" spc="1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завершения</a:t>
            </a:r>
            <a:r>
              <a:rPr sz="2000" b="1" spc="1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</a:t>
            </a:r>
            <a:r>
              <a:rPr sz="2000" b="1" spc="1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уровня</a:t>
            </a:r>
            <a:r>
              <a:rPr sz="2000" b="1" spc="15" dirty="0">
                <a:solidFill>
                  <a:srgbClr val="0E3367"/>
                </a:solidFill>
                <a:latin typeface="Times New Roman"/>
                <a:cs typeface="Times New Roman"/>
              </a:rPr>
              <a:t> 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развития,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необходимого</a:t>
            </a:r>
            <a:r>
              <a:rPr sz="2000" b="1" spc="204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204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достаточного</a:t>
            </a:r>
            <a:r>
              <a:rPr sz="2000" b="1" spc="204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для</a:t>
            </a:r>
            <a:r>
              <a:rPr sz="2000" b="1" spc="200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успешного</a:t>
            </a:r>
            <a:r>
              <a:rPr sz="2000" b="1" spc="210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освоения</a:t>
            </a:r>
            <a:r>
              <a:rPr sz="2000" b="1" spc="210" dirty="0">
                <a:solidFill>
                  <a:srgbClr val="0E3367"/>
                </a:solidFill>
                <a:latin typeface="Times New Roman"/>
                <a:cs typeface="Times New Roman"/>
              </a:rPr>
              <a:t>   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ими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900" baseline="4629" dirty="0">
                <a:solidFill>
                  <a:srgbClr val="006FC0"/>
                </a:solidFill>
                <a:latin typeface="Times New Roman"/>
                <a:cs typeface="Times New Roman"/>
              </a:rPr>
              <a:t>©</a:t>
            </a:r>
            <a:r>
              <a:rPr sz="900" spc="-30" baseline="462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900" baseline="4629" dirty="0">
                <a:solidFill>
                  <a:srgbClr val="006FC0"/>
                </a:solidFill>
                <a:latin typeface="Times New Roman"/>
                <a:cs typeface="Times New Roman"/>
              </a:rPr>
              <a:t>Фокина</a:t>
            </a:r>
            <a:r>
              <a:rPr sz="900" spc="-44" baseline="462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900" baseline="4629" dirty="0">
                <a:solidFill>
                  <a:srgbClr val="006FC0"/>
                </a:solidFill>
                <a:latin typeface="Times New Roman"/>
                <a:cs typeface="Times New Roman"/>
              </a:rPr>
              <a:t>Лидия</a:t>
            </a:r>
            <a:r>
              <a:rPr sz="900" spc="-7" baseline="462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900" spc="-15" baseline="4629" dirty="0">
                <a:solidFill>
                  <a:srgbClr val="006FC0"/>
                </a:solidFill>
                <a:latin typeface="Times New Roman"/>
                <a:cs typeface="Times New Roman"/>
              </a:rPr>
              <a:t>Петровна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образовательных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программ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начального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общего;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8538" y="556005"/>
            <a:ext cx="3769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Принципы</a:t>
            </a:r>
            <a:r>
              <a:rPr sz="2800" spc="-155" dirty="0"/>
              <a:t> </a:t>
            </a:r>
            <a:r>
              <a:rPr sz="2800" spc="-10" dirty="0"/>
              <a:t>программы</a:t>
            </a:r>
            <a:endParaRPr sz="280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©</a:t>
            </a:r>
            <a:r>
              <a:rPr spc="-25" dirty="0"/>
              <a:t> </a:t>
            </a:r>
            <a:r>
              <a:rPr dirty="0"/>
              <a:t>Фокина</a:t>
            </a:r>
            <a:r>
              <a:rPr spc="-30" dirty="0"/>
              <a:t> </a:t>
            </a:r>
            <a:r>
              <a:rPr dirty="0"/>
              <a:t>Лидия</a:t>
            </a:r>
            <a:r>
              <a:rPr spc="-10" dirty="0"/>
              <a:t> Петровна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0442" y="1049527"/>
            <a:ext cx="787400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98805" indent="262255">
              <a:lnSpc>
                <a:spcPct val="100000"/>
              </a:lnSpc>
              <a:spcBef>
                <a:spcPts val="105"/>
              </a:spcBef>
              <a:buSzPct val="90000"/>
              <a:buAutoNum type="arabicParenR"/>
              <a:tabLst>
                <a:tab pos="274955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полноценное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проживание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ребенком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всех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этапов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детства (младенческого,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раннего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возраста),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обогащение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(амплификация)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детского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развития;</a:t>
            </a:r>
            <a:endParaRPr sz="2000">
              <a:latin typeface="Times New Roman"/>
              <a:cs typeface="Times New Roman"/>
            </a:endParaRPr>
          </a:p>
          <a:p>
            <a:pPr marL="225425" indent="-224154" algn="just">
              <a:lnSpc>
                <a:spcPct val="100000"/>
              </a:lnSpc>
              <a:buSzPct val="95000"/>
              <a:buAutoNum type="arabicParenR"/>
              <a:tabLst>
                <a:tab pos="225425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построение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на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основе</a:t>
            </a:r>
            <a:endParaRPr sz="2000">
              <a:latin typeface="Times New Roman"/>
              <a:cs typeface="Times New Roman"/>
            </a:endParaRPr>
          </a:p>
          <a:p>
            <a:pPr marL="12700" marR="203835" algn="just">
              <a:lnSpc>
                <a:spcPct val="100000"/>
              </a:lnSpc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индивидуальных</a:t>
            </a:r>
            <a:r>
              <a:rPr sz="2000" b="1" spc="-10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особенностей</a:t>
            </a:r>
            <a:r>
              <a:rPr sz="2000" b="1" spc="-10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каждого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ребенка,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при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котором</a:t>
            </a:r>
            <a:r>
              <a:rPr sz="2000" b="1" spc="-9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сам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ребенок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становится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активным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выборе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содержания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своего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ДОО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с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семьей;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6)приобщение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детей к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социокультурным</a:t>
            </a:r>
            <a:r>
              <a:rPr sz="2000" b="1" spc="-7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нормам,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традициям</a:t>
            </a:r>
            <a:r>
              <a:rPr sz="2000" b="1" spc="-1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семьи,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0442" y="3487877"/>
            <a:ext cx="282892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общества</a:t>
            </a:r>
            <a:r>
              <a:rPr sz="2000" b="1" spc="-2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государства;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0442" y="3793363"/>
            <a:ext cx="7856855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90550" indent="-1905">
              <a:lnSpc>
                <a:spcPct val="100000"/>
              </a:lnSpc>
              <a:spcBef>
                <a:spcPts val="100"/>
              </a:spcBef>
              <a:buSzPct val="95000"/>
              <a:buAutoNum type="arabicParenR" startAt="7"/>
              <a:tabLst>
                <a:tab pos="224790" algn="l"/>
              </a:tabLst>
            </a:pP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	формирование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познавательных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интересов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познавательных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действий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ребенка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</a:t>
            </a:r>
            <a:r>
              <a:rPr sz="2000" b="1" spc="-4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различных</a:t>
            </a:r>
            <a:r>
              <a:rPr sz="2000" b="1" spc="-4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видах</a:t>
            </a:r>
            <a:r>
              <a:rPr sz="2000" b="1" spc="-3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деятельности;</a:t>
            </a:r>
            <a:endParaRPr sz="2000">
              <a:latin typeface="Times New Roman"/>
              <a:cs typeface="Times New Roman"/>
            </a:endParaRPr>
          </a:p>
          <a:p>
            <a:pPr marL="12700" marR="5080" indent="-1905">
              <a:lnSpc>
                <a:spcPct val="100000"/>
              </a:lnSpc>
              <a:buSzPct val="95000"/>
              <a:buAutoNum type="arabicParenR" startAt="7"/>
              <a:tabLst>
                <a:tab pos="224790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	возрастная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адекватность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дошкольного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образования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(соответствие условий,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требований,</a:t>
            </a:r>
            <a:r>
              <a:rPr sz="2000" b="1" spc="-8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методов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возрасту</a:t>
            </a:r>
            <a:r>
              <a:rPr sz="2000" b="1" spc="-7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и</a:t>
            </a:r>
            <a:r>
              <a:rPr sz="2000" b="1" spc="-5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особенностям</a:t>
            </a:r>
            <a:r>
              <a:rPr sz="2000" b="1" spc="-6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развития);</a:t>
            </a:r>
            <a:endParaRPr sz="2000">
              <a:latin typeface="Times New Roman"/>
              <a:cs typeface="Times New Roman"/>
            </a:endParaRPr>
          </a:p>
          <a:p>
            <a:pPr marL="224790" indent="-213995">
              <a:lnSpc>
                <a:spcPct val="100000"/>
              </a:lnSpc>
              <a:spcBef>
                <a:spcPts val="5"/>
              </a:spcBef>
              <a:buSzPct val="95000"/>
              <a:buAutoNum type="arabicParenR" startAt="7"/>
              <a:tabLst>
                <a:tab pos="224790" algn="l"/>
              </a:tabLst>
            </a:pP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учет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0E3367"/>
                </a:solidFill>
                <a:latin typeface="Times New Roman"/>
                <a:cs typeface="Times New Roman"/>
              </a:rPr>
              <a:t>этнокультурной</a:t>
            </a:r>
            <a:r>
              <a:rPr sz="2000" b="1" spc="-6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ситуации</a:t>
            </a:r>
            <a:r>
              <a:rPr sz="2000" b="1" spc="-55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E3367"/>
                </a:solidFill>
                <a:latin typeface="Times New Roman"/>
                <a:cs typeface="Times New Roman"/>
              </a:rPr>
              <a:t>развития</a:t>
            </a:r>
            <a:r>
              <a:rPr sz="2000" b="1" spc="-30" dirty="0">
                <a:solidFill>
                  <a:srgbClr val="0E3367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E3367"/>
                </a:solidFill>
                <a:latin typeface="Times New Roman"/>
                <a:cs typeface="Times New Roman"/>
              </a:rPr>
              <a:t>детей.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0442" y="3636009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1715</Words>
  <Application>Microsoft Office PowerPoint</Application>
  <PresentationFormat>Экран (4:3)</PresentationFormat>
  <Paragraphs>237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Office Theme</vt:lpstr>
      <vt:lpstr>Презентация PowerPoint</vt:lpstr>
      <vt:lpstr>Презентация PowerPoint</vt:lpstr>
      <vt:lpstr>Презентация PowerPoint</vt:lpstr>
      <vt:lpstr>Основные функции Программы</vt:lpstr>
      <vt:lpstr>Презентация PowerPoint</vt:lpstr>
      <vt:lpstr>Основная цель программы</vt:lpstr>
      <vt:lpstr>Задачи программы:</vt:lpstr>
      <vt:lpstr>Задачи Программы:</vt:lpstr>
      <vt:lpstr>Принципы программы</vt:lpstr>
      <vt:lpstr>Планируемые результаты реализации ФОП ДО</vt:lpstr>
      <vt:lpstr>Содержание ФОП ДО</vt:lpstr>
      <vt:lpstr>Физическое развитие</vt:lpstr>
      <vt:lpstr>Презентация PowerPoint</vt:lpstr>
      <vt:lpstr>Презентация PowerPoint</vt:lpstr>
      <vt:lpstr>Направление содержания образовательной области «Познавательное развитие»</vt:lpstr>
      <vt:lpstr>Презентация PowerPoint</vt:lpstr>
      <vt:lpstr>Направление содержания образовательной области «Речевое развитие»</vt:lpstr>
      <vt:lpstr>Презентация PowerPoint</vt:lpstr>
      <vt:lpstr>Направление содержания образовательной области «Художественно-эстетическое развитие»</vt:lpstr>
      <vt:lpstr>Презентация PowerPoint</vt:lpstr>
      <vt:lpstr>Презентация PowerPoint</vt:lpstr>
      <vt:lpstr>Виды детской деятельности, в которых реализуется содержание ФОП ДО</vt:lpstr>
      <vt:lpstr>Коррекционно-развивающая работа. Для каких детей нужна коррекционно-развивающая работа?</vt:lpstr>
      <vt:lpstr>Федеральная рабочая программа воспитания</vt:lpstr>
      <vt:lpstr>Традиционные ценности</vt:lpstr>
      <vt:lpstr>Формы взаимодействия с родителями</vt:lpstr>
      <vt:lpstr>Обзовательная программа ЧДОУ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Admin</cp:lastModifiedBy>
  <cp:revision>2</cp:revision>
  <dcterms:created xsi:type="dcterms:W3CDTF">2023-11-23T08:10:12Z</dcterms:created>
  <dcterms:modified xsi:type="dcterms:W3CDTF">2023-11-24T14:07:23Z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2023-10-06T00:00:00Z</vt:filetime>
  </property>
  <property fmtid="{D5CDD505-2E9C-101B-9397-08002B2CF9AE}" pid="3" name="LastSaved">
    <vt:filetime>2023-11-23T00:00:00Z</vt:filetime>
  </property>
</Properties>
</file>